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Josefin Sans Medium"/>
      <p:regular r:id="rId46"/>
      <p:bold r:id="rId47"/>
      <p:italic r:id="rId48"/>
      <p:boldItalic r:id="rId49"/>
    </p:embeddedFont>
    <p:embeddedFont>
      <p:font typeface="Josefi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JosefinSansMedium-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JosefinSansMedium-italic.fntdata"/><Relationship Id="rId47" Type="http://schemas.openxmlformats.org/officeDocument/2006/relationships/font" Target="fonts/JosefinSansMedium-bold.fntdata"/><Relationship Id="rId49" Type="http://schemas.openxmlformats.org/officeDocument/2006/relationships/font" Target="fonts/JosefinSans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JosefinSans-bold.fntdata"/><Relationship Id="rId50" Type="http://schemas.openxmlformats.org/officeDocument/2006/relationships/font" Target="fonts/JosefinSans-regular.fntdata"/><Relationship Id="rId53" Type="http://schemas.openxmlformats.org/officeDocument/2006/relationships/font" Target="fonts/JosefinSans-boldItalic.fntdata"/><Relationship Id="rId52" Type="http://schemas.openxmlformats.org/officeDocument/2006/relationships/font" Target="fonts/Josefi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27d6067e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027d6067e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66af19a49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66af19a49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64a40907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64a40907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64a40907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64a40907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66af19a49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66af19a49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64a40907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64a40907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64a40907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64a40907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64a409071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64a40907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64a40907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e64a40907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64a409071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64a409071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27d6067e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027d6067e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027d6067e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027d6067e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27d6067e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027d6067e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027d6067e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027d6067e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66af19a49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e66af19a49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e64a40907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e64a40907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64a40907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e64a40907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64a409071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64a409071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64a409071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e64a40907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e66af19a49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e66af19a49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e66af19a4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 Chris Johnson</a:t>
            </a:r>
            <a:endParaRPr/>
          </a:p>
        </p:txBody>
      </p:sp>
      <p:sp>
        <p:nvSpPr>
          <p:cNvPr id="218" name="Google Shape;218;ge66af19a49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e66af19a49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e66af19a49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66af19a49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e66af19a49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https://www.unoosa.org/oosa/en/ourwork/copuos/lsc/space-resources/index.html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e66af19a4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e66af19a4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e66af19a4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e66af19a4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e66af19a49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e66af19a49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e66af19a49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e66af19a49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66af19a49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e66af19a49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027d6067e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027d6067e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e43111e1a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e43111e1a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027d6067e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027d6067e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e66af19a4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e66af19a4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27d6067e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27d6067e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66af19a49_1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e66af19a49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 EC Comics, Weird Science #11, 1952.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64a40907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64a40907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66af19a49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66af19a49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64a40907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64a40907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64a40907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64a40907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64a40907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64a40907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p14:dur="200">
        <p:fade thruBlk="1"/>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congress.gov/114/plaws/publ90/PLAW-114publ90.pdf" TargetMode="External"/><Relationship Id="rId4" Type="http://schemas.openxmlformats.org/officeDocument/2006/relationships/hyperlink" Target="http://legilux.public.lu/eli/etat/leg/loi/2017/07/20/a674/jo" TargetMode="External"/><Relationship Id="rId5" Type="http://schemas.openxmlformats.org/officeDocument/2006/relationships/hyperlink" Target="http://legilux.public.lu/eli/etat/leg/loi/2020/12/15/a1086/jo" TargetMode="External"/><Relationship Id="rId6" Type="http://schemas.openxmlformats.org/officeDocument/2006/relationships/hyperlink" Target="https://www.moj.gov.ae/assets/2020/Federal%20Law%20No%2012%20of%202019%20on%20THE%20REGULATION%20OF%20THE%20SPACE%20SECTOR.pdf.aspx" TargetMode="External"/><Relationship Id="rId7"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congress.gov/114/plaws/publ90/PLAW-114publ90.pdf" TargetMode="External"/><Relationship Id="rId4" Type="http://schemas.openxmlformats.org/officeDocument/2006/relationships/hyperlink" Target="https://congress.gov/114/plaws/publ90/PLAW-114publ90.pdf" TargetMode="External"/><Relationship Id="rId5" Type="http://schemas.openxmlformats.org/officeDocument/2006/relationships/hyperlink" Target="https://congress.gov/114/plaws/publ90/PLAW-114publ90.pdf" TargetMode="External"/><Relationship Id="rId6"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congress.gov/114/plaws/publ90/PLAW-114publ90.pdf" TargetMode="External"/><Relationship Id="rId4" Type="http://schemas.openxmlformats.org/officeDocument/2006/relationships/hyperlink" Target="https://congress.gov/114/plaws/publ90/PLAW-114publ90.pdf" TargetMode="External"/><Relationship Id="rId5" Type="http://schemas.openxmlformats.org/officeDocument/2006/relationships/hyperlink" Target="https://congress.gov/114/plaws/publ90/PLAW-114publ90.pdf" TargetMode="External"/><Relationship Id="rId6"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congress.gov/114/plaws/publ90/PLAW-114publ90.pdf" TargetMode="External"/><Relationship Id="rId4" Type="http://schemas.openxmlformats.org/officeDocument/2006/relationships/hyperlink" Target="https://congress.gov/114/plaws/publ90/PLAW-114publ90.pdf" TargetMode="External"/><Relationship Id="rId5" Type="http://schemas.openxmlformats.org/officeDocument/2006/relationships/hyperlink" Target="https://congress.gov/114/plaws/publ90/PLAW-114publ90.pdf" TargetMode="External"/><Relationship Id="rId6"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6.jp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www.unoosa.org/oosa/en/ourwork/copuos/lsc/space-resources/index.html" TargetMode="External"/><Relationship Id="rId4" Type="http://schemas.openxmlformats.org/officeDocument/2006/relationships/hyperlink" Target="https://www.unoosa.org/oosa/en/ourwork/copuos/lsc/space-resources/index.html" TargetMode="External"/><Relationship Id="rId5"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s://www.globalspaceexploration.org/?p=1067" TargetMode="Externa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mailto:cjohnson@swfound.org" TargetMode="External"/><Relationship Id="rId4" Type="http://schemas.openxmlformats.org/officeDocument/2006/relationships/hyperlink" Target="https://www.linkedin.com/in/chrisjohnsonesq/" TargetMode="External"/><Relationship Id="rId5" Type="http://schemas.openxmlformats.org/officeDocument/2006/relationships/hyperlink" Target="https://twitter.com/ChrisJohnsonEsq"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www.unoosa.org/oosa/oosadoc/data/documents/2017/stspace/stspace61rev.2_0.html" TargetMode="External"/><Relationship Id="rId4" Type="http://schemas.openxmlformats.org/officeDocument/2006/relationships/hyperlink" Target="https://congress.gov/114/plaws/publ90/PLAW-114publ90.pdf" TargetMode="External"/><Relationship Id="rId11" Type="http://schemas.openxmlformats.org/officeDocument/2006/relationships/hyperlink" Target="https://www.unoosa.org/oosa/oosadoc/data/documents/2021/a/a7620_0.html" TargetMode="External"/><Relationship Id="rId10" Type="http://schemas.openxmlformats.org/officeDocument/2006/relationships/hyperlink" Target="https://spacewatch.global/2021/06/japan-fourth-country-in-the-world-to-pass-space-resources-law/" TargetMode="External"/><Relationship Id="rId12" Type="http://schemas.openxmlformats.org/officeDocument/2006/relationships/hyperlink" Target="https://www.globalspaceexploration.org/?p=1067" TargetMode="External"/><Relationship Id="rId9" Type="http://schemas.openxmlformats.org/officeDocument/2006/relationships/hyperlink" Target="https://spacenews.com/japan-passes-space-resources-law/" TargetMode="External"/><Relationship Id="rId5" Type="http://schemas.openxmlformats.org/officeDocument/2006/relationships/hyperlink" Target="https://trumpwhitehouse.archives.gov/presidential-actions/executive-order-encouraging-international-support-recovery-use-space-resources/" TargetMode="External"/><Relationship Id="rId6" Type="http://schemas.openxmlformats.org/officeDocument/2006/relationships/hyperlink" Target="https://www.nasa.gov/specials/artemis-accords/img/Artemis-Accords-signed-13Oct2020.pdf" TargetMode="External"/><Relationship Id="rId7" Type="http://schemas.openxmlformats.org/officeDocument/2006/relationships/hyperlink" Target="https://legilux.public.lu/eli/etat/leg/loi/2017/07/20/a674/jo" TargetMode="External"/><Relationship Id="rId8" Type="http://schemas.openxmlformats.org/officeDocument/2006/relationships/hyperlink" Target="https://www.moj.gov.ae/assets/2020/Federal%20Law%20No%2012%20of%202019%20on%20THE%20REGULATION%20OF%20THE%20SPACE%20SECTOR.pdf.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 name="Google Shape;57;p13"/>
          <p:cNvPicPr preferRelativeResize="0"/>
          <p:nvPr/>
        </p:nvPicPr>
        <p:blipFill>
          <a:blip r:embed="rId3">
            <a:alphaModFix/>
          </a:blip>
          <a:stretch>
            <a:fillRect/>
          </a:stretch>
        </p:blipFill>
        <p:spPr>
          <a:xfrm>
            <a:off x="-122727" y="0"/>
            <a:ext cx="9419126" cy="52936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11" name="Shape 111"/>
        <p:cNvGrpSpPr/>
        <p:nvPr/>
      </p:nvGrpSpPr>
      <p:grpSpPr>
        <a:xfrm>
          <a:off x="0" y="0"/>
          <a:ext cx="0" cy="0"/>
          <a:chOff x="0" y="0"/>
          <a:chExt cx="0" cy="0"/>
        </a:xfrm>
      </p:grpSpPr>
      <p:sp>
        <p:nvSpPr>
          <p:cNvPr id="112" name="Google Shape;112;p22"/>
          <p:cNvSpPr txBox="1"/>
          <p:nvPr>
            <p:ph type="ctrTitle"/>
          </p:nvPr>
        </p:nvSpPr>
        <p:spPr>
          <a:xfrm>
            <a:off x="455475" y="462500"/>
            <a:ext cx="8233800" cy="40926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100">
                <a:solidFill>
                  <a:srgbClr val="F9F9F0"/>
                </a:solidFill>
                <a:highlight>
                  <a:srgbClr val="13294B"/>
                </a:highlight>
                <a:latin typeface="Josefin Sans"/>
                <a:ea typeface="Josefin Sans"/>
                <a:cs typeface="Josefin Sans"/>
                <a:sym typeface="Josefin Sans"/>
              </a:rPr>
              <a:t>1967 Outer Space Treaty</a:t>
            </a:r>
            <a:endParaRPr b="1" sz="2100">
              <a:solidFill>
                <a:srgbClr val="F9F9F0"/>
              </a:solidFill>
              <a:highlight>
                <a:srgbClr val="13294B"/>
              </a:highlight>
              <a:latin typeface="Josefin Sans"/>
              <a:ea typeface="Josefin Sans"/>
              <a:cs typeface="Josefin Sans"/>
              <a:sym typeface="Josefin Sans"/>
            </a:endParaRPr>
          </a:p>
          <a:p>
            <a:pPr indent="0" lvl="0" marL="0" rtl="0" algn="ctr">
              <a:lnSpc>
                <a:spcPct val="100000"/>
              </a:lnSpc>
              <a:spcBef>
                <a:spcPts val="0"/>
              </a:spcBef>
              <a:spcAft>
                <a:spcPts val="0"/>
              </a:spcAft>
              <a:buNone/>
            </a:pPr>
            <a:r>
              <a:rPr b="1" lang="en" sz="2100">
                <a:solidFill>
                  <a:srgbClr val="F9F9F0"/>
                </a:solidFill>
                <a:highlight>
                  <a:srgbClr val="13294B"/>
                </a:highlight>
                <a:latin typeface="Josefin Sans"/>
                <a:ea typeface="Josefin Sans"/>
                <a:cs typeface="Josefin Sans"/>
                <a:sym typeface="Josefin Sans"/>
              </a:rPr>
              <a:t>Article II</a:t>
            </a:r>
            <a:endParaRPr b="1" sz="2100">
              <a:solidFill>
                <a:srgbClr val="F9F9F0"/>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t/>
            </a:r>
            <a:endParaRPr b="1" sz="2900">
              <a:solidFill>
                <a:srgbClr val="E0E1C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rPr b="1" i="1" lang="en" sz="2900">
                <a:solidFill>
                  <a:srgbClr val="C4A4A7"/>
                </a:solidFill>
                <a:highlight>
                  <a:srgbClr val="13294B"/>
                </a:highlight>
                <a:latin typeface="Josefin Sans"/>
                <a:ea typeface="Josefin Sans"/>
                <a:cs typeface="Josefin Sans"/>
                <a:sym typeface="Josefin Sans"/>
              </a:rPr>
              <a:t>Principle of Non-Appropriation</a:t>
            </a:r>
            <a:endParaRPr b="1" sz="2900">
              <a:solidFill>
                <a:srgbClr val="E0E1C7"/>
              </a:solidFill>
              <a:highlight>
                <a:srgbClr val="13294B"/>
              </a:highlight>
              <a:latin typeface="Josefin Sans"/>
              <a:ea typeface="Josefin Sans"/>
              <a:cs typeface="Josefin Sans"/>
              <a:sym typeface="Josefin Sans"/>
            </a:endParaRPr>
          </a:p>
        </p:txBody>
      </p:sp>
      <p:pic>
        <p:nvPicPr>
          <p:cNvPr id="113" name="Google Shape;113;p22"/>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A4A7"/>
        </a:solidFill>
      </p:bgPr>
    </p:bg>
    <p:spTree>
      <p:nvGrpSpPr>
        <p:cNvPr id="117" name="Shape 117"/>
        <p:cNvGrpSpPr/>
        <p:nvPr/>
      </p:nvGrpSpPr>
      <p:grpSpPr>
        <a:xfrm>
          <a:off x="0" y="0"/>
          <a:ext cx="0" cy="0"/>
          <a:chOff x="0" y="0"/>
          <a:chExt cx="0" cy="0"/>
        </a:xfrm>
      </p:grpSpPr>
      <p:sp>
        <p:nvSpPr>
          <p:cNvPr id="118" name="Google Shape;118;p23"/>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000">
                <a:solidFill>
                  <a:srgbClr val="893B67"/>
                </a:solidFill>
                <a:latin typeface="Josefin Sans"/>
                <a:ea typeface="Josefin Sans"/>
                <a:cs typeface="Josefin Sans"/>
                <a:sym typeface="Josefin Sans"/>
              </a:rPr>
              <a:t>1967 Outer Space Treaty</a:t>
            </a:r>
            <a:endParaRPr b="1" sz="1000">
              <a:solidFill>
                <a:srgbClr val="893B67"/>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b="1" lang="en" sz="1000">
                <a:solidFill>
                  <a:srgbClr val="893B67"/>
                </a:solidFill>
                <a:latin typeface="Josefin Sans"/>
                <a:ea typeface="Josefin Sans"/>
                <a:cs typeface="Josefin Sans"/>
                <a:sym typeface="Josefin Sans"/>
              </a:rPr>
              <a:t>Article II</a:t>
            </a:r>
            <a:endParaRPr b="1" sz="1000">
              <a:solidFill>
                <a:srgbClr val="893B6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i="1" lang="en" sz="1800">
                <a:solidFill>
                  <a:srgbClr val="893B67"/>
                </a:solidFill>
                <a:latin typeface="Josefin Sans"/>
                <a:ea typeface="Josefin Sans"/>
                <a:cs typeface="Josefin Sans"/>
                <a:sym typeface="Josefin Sans"/>
              </a:rPr>
              <a:t>Outer space</a:t>
            </a:r>
            <a:r>
              <a:rPr b="1" lang="en" sz="1800">
                <a:solidFill>
                  <a:srgbClr val="13294B"/>
                </a:solidFill>
                <a:latin typeface="Josefin Sans"/>
                <a:ea typeface="Josefin Sans"/>
                <a:cs typeface="Josefin Sans"/>
                <a:sym typeface="Josefin Sans"/>
              </a:rPr>
              <a:t>, including the Moon and other celestial bodies, </a:t>
            </a:r>
            <a:r>
              <a:rPr b="1" lang="en" sz="1800">
                <a:solidFill>
                  <a:srgbClr val="893B67"/>
                </a:solidFill>
                <a:highlight>
                  <a:srgbClr val="C4A4A7"/>
                </a:highlight>
                <a:latin typeface="Josefin Sans"/>
                <a:ea typeface="Josefin Sans"/>
                <a:cs typeface="Josefin Sans"/>
                <a:sym typeface="Josefin Sans"/>
              </a:rPr>
              <a:t>i</a:t>
            </a:r>
            <a:r>
              <a:rPr b="1" i="1" lang="en" sz="1800">
                <a:solidFill>
                  <a:srgbClr val="893B67"/>
                </a:solidFill>
                <a:highlight>
                  <a:srgbClr val="C4A4A7"/>
                </a:highlight>
                <a:latin typeface="Josefin Sans"/>
                <a:ea typeface="Josefin Sans"/>
                <a:cs typeface="Josefin Sans"/>
                <a:sym typeface="Josefin Sans"/>
              </a:rPr>
              <a:t>s not subject to national appropriation</a:t>
            </a:r>
            <a:r>
              <a:rPr b="1" lang="en" sz="1800">
                <a:solidFill>
                  <a:srgbClr val="893B67"/>
                </a:solidFill>
                <a:highlight>
                  <a:srgbClr val="C4A4A7"/>
                </a:highlight>
                <a:latin typeface="Josefin Sans"/>
                <a:ea typeface="Josefin Sans"/>
                <a:cs typeface="Josefin Sans"/>
                <a:sym typeface="Josefin Sans"/>
              </a:rPr>
              <a:t> </a:t>
            </a:r>
            <a:r>
              <a:rPr b="1" lang="en" sz="1800">
                <a:solidFill>
                  <a:srgbClr val="13294B"/>
                </a:solidFill>
                <a:latin typeface="Josefin Sans"/>
                <a:ea typeface="Josefin Sans"/>
                <a:cs typeface="Josefin Sans"/>
                <a:sym typeface="Josefin Sans"/>
              </a:rPr>
              <a:t>by claim of sovereignty, by means of use or occupation, or by any other means.</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1800">
              <a:solidFill>
                <a:srgbClr val="E0E1C7"/>
              </a:solidFill>
              <a:latin typeface="Josefin Sans"/>
              <a:ea typeface="Josefin Sans"/>
              <a:cs typeface="Josefin Sans"/>
              <a:sym typeface="Josefin Sans"/>
            </a:endParaRPr>
          </a:p>
        </p:txBody>
      </p:sp>
      <p:pic>
        <p:nvPicPr>
          <p:cNvPr id="119" name="Google Shape;119;p23"/>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23" name="Shape 123"/>
        <p:cNvGrpSpPr/>
        <p:nvPr/>
      </p:nvGrpSpPr>
      <p:grpSpPr>
        <a:xfrm>
          <a:off x="0" y="0"/>
          <a:ext cx="0" cy="0"/>
          <a:chOff x="0" y="0"/>
          <a:chExt cx="0" cy="0"/>
        </a:xfrm>
      </p:grpSpPr>
      <p:sp>
        <p:nvSpPr>
          <p:cNvPr id="124" name="Google Shape;124;p24"/>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E0E1C7"/>
                </a:solidFill>
                <a:latin typeface="Josefin Sans"/>
                <a:ea typeface="Josefin Sans"/>
                <a:cs typeface="Josefin Sans"/>
                <a:sym typeface="Josefin Sans"/>
              </a:rPr>
              <a:t>Summary of International Law Context</a:t>
            </a:r>
            <a:endParaRPr b="1" sz="10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800">
                <a:solidFill>
                  <a:srgbClr val="E0E1C7"/>
                </a:solidFill>
                <a:latin typeface="Josefin Sans"/>
                <a:ea typeface="Josefin Sans"/>
                <a:cs typeface="Josefin Sans"/>
                <a:sym typeface="Josefin Sans"/>
              </a:rPr>
              <a:t>The Outer Space Treaty </a:t>
            </a:r>
            <a:r>
              <a:rPr b="1" i="1" lang="en" sz="1800">
                <a:solidFill>
                  <a:srgbClr val="C4A4A7"/>
                </a:solidFill>
                <a:latin typeface="Josefin Sans"/>
                <a:ea typeface="Josefin Sans"/>
                <a:cs typeface="Josefin Sans"/>
                <a:sym typeface="Josefin Sans"/>
              </a:rPr>
              <a:t>balances</a:t>
            </a:r>
            <a:endParaRPr b="1" i="1" sz="1800">
              <a:solidFill>
                <a:srgbClr val="C4A4A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800">
                <a:solidFill>
                  <a:srgbClr val="E0E1C7"/>
                </a:solidFill>
                <a:latin typeface="Josefin Sans"/>
                <a:ea typeface="Josefin Sans"/>
                <a:cs typeface="Josefin Sans"/>
                <a:sym typeface="Josefin Sans"/>
              </a:rPr>
              <a:t>Article I </a:t>
            </a:r>
            <a:r>
              <a:rPr b="1" lang="en" sz="1800">
                <a:solidFill>
                  <a:srgbClr val="13294B"/>
                </a:solidFill>
                <a:latin typeface="Josefin Sans"/>
                <a:ea typeface="Josefin Sans"/>
                <a:cs typeface="Josefin Sans"/>
                <a:sym typeface="Josefin Sans"/>
              </a:rPr>
              <a:t>	</a:t>
            </a:r>
            <a:r>
              <a:rPr b="1" i="1" lang="en" sz="1800">
                <a:solidFill>
                  <a:srgbClr val="C4A4A7"/>
                </a:solidFill>
                <a:latin typeface="Josefin Sans"/>
                <a:ea typeface="Josefin Sans"/>
                <a:cs typeface="Josefin Sans"/>
                <a:sym typeface="Josefin Sans"/>
              </a:rPr>
              <a:t>Freedom of Exploration and Use</a:t>
            </a:r>
            <a:endParaRPr b="1" i="1" sz="1800">
              <a:solidFill>
                <a:srgbClr val="C4A4A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800">
                <a:solidFill>
                  <a:srgbClr val="E0E1C7"/>
                </a:solidFill>
                <a:latin typeface="Josefin Sans"/>
                <a:ea typeface="Josefin Sans"/>
                <a:cs typeface="Josefin Sans"/>
                <a:sym typeface="Josefin Sans"/>
              </a:rPr>
              <a:t>Article II 	</a:t>
            </a:r>
            <a:r>
              <a:rPr b="1" i="1" lang="en" sz="1800">
                <a:solidFill>
                  <a:srgbClr val="C4A4A7"/>
                </a:solidFill>
                <a:latin typeface="Josefin Sans"/>
                <a:ea typeface="Josefin Sans"/>
                <a:cs typeface="Josefin Sans"/>
                <a:sym typeface="Josefin Sans"/>
              </a:rPr>
              <a:t>Principle of Non-Appropriation</a:t>
            </a:r>
            <a:endParaRPr b="1" i="1" sz="1800">
              <a:solidFill>
                <a:srgbClr val="C4A4A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C4A4A7"/>
              </a:solidFill>
              <a:latin typeface="Josefin Sans"/>
              <a:ea typeface="Josefin Sans"/>
              <a:cs typeface="Josefin Sans"/>
              <a:sym typeface="Josefin Sans"/>
            </a:endParaRPr>
          </a:p>
          <a:p>
            <a:pPr indent="0" lvl="0" marL="0" rtl="0" algn="just">
              <a:lnSpc>
                <a:spcPct val="115000"/>
              </a:lnSpc>
              <a:spcBef>
                <a:spcPts val="0"/>
              </a:spcBef>
              <a:spcAft>
                <a:spcPts val="0"/>
              </a:spcAft>
              <a:buNone/>
            </a:pPr>
            <a:r>
              <a:rPr b="1" lang="en" sz="1800">
                <a:solidFill>
                  <a:srgbClr val="E0E1C7"/>
                </a:solidFill>
                <a:latin typeface="Josefin Sans"/>
                <a:ea typeface="Josefin Sans"/>
                <a:cs typeface="Josefin Sans"/>
                <a:sym typeface="Josefin Sans"/>
              </a:rPr>
              <a:t>Article VI 	State </a:t>
            </a:r>
            <a:r>
              <a:rPr b="1" i="1" lang="en" sz="1800">
                <a:solidFill>
                  <a:srgbClr val="E0E1C7"/>
                </a:solidFill>
                <a:latin typeface="Josefin Sans"/>
                <a:ea typeface="Josefin Sans"/>
                <a:cs typeface="Josefin Sans"/>
                <a:sym typeface="Josefin Sans"/>
              </a:rPr>
              <a:t>O</a:t>
            </a:r>
            <a:r>
              <a:rPr b="1" i="1" lang="en" sz="1800">
                <a:solidFill>
                  <a:srgbClr val="E0E1C7"/>
                </a:solidFill>
                <a:latin typeface="Josefin Sans"/>
                <a:ea typeface="Josefin Sans"/>
                <a:cs typeface="Josefin Sans"/>
                <a:sym typeface="Josefin Sans"/>
              </a:rPr>
              <a:t>bligations of</a:t>
            </a:r>
            <a:r>
              <a:rPr b="1" i="1" lang="en" sz="1800">
                <a:solidFill>
                  <a:srgbClr val="C4A4A7"/>
                </a:solidFill>
                <a:latin typeface="Josefin Sans"/>
                <a:ea typeface="Josefin Sans"/>
                <a:cs typeface="Josefin Sans"/>
                <a:sym typeface="Josefin Sans"/>
              </a:rPr>
              <a:t> </a:t>
            </a:r>
            <a:r>
              <a:rPr b="1" i="1" lang="en" sz="1800">
                <a:solidFill>
                  <a:srgbClr val="C4A4A7"/>
                </a:solidFill>
                <a:latin typeface="Josefin Sans"/>
                <a:ea typeface="Josefin Sans"/>
                <a:cs typeface="Josefin Sans"/>
                <a:sym typeface="Josefin Sans"/>
              </a:rPr>
              <a:t>I</a:t>
            </a:r>
            <a:r>
              <a:rPr b="1" i="1" lang="en" sz="1800">
                <a:solidFill>
                  <a:srgbClr val="C4A4A7"/>
                </a:solidFill>
                <a:latin typeface="Josefin Sans"/>
                <a:ea typeface="Josefin Sans"/>
                <a:cs typeface="Josefin Sans"/>
                <a:sym typeface="Josefin Sans"/>
              </a:rPr>
              <a:t>nternational Responsibility</a:t>
            </a:r>
            <a:r>
              <a:rPr b="1" lang="en" sz="1800">
                <a:solidFill>
                  <a:srgbClr val="E0E1C7"/>
                </a:solidFill>
                <a:latin typeface="Josefin Sans"/>
                <a:ea typeface="Josefin Sans"/>
                <a:cs typeface="Josefin Sans"/>
                <a:sym typeface="Josefin Sans"/>
              </a:rPr>
              <a:t>; </a:t>
            </a:r>
            <a:endParaRPr b="1" sz="1800">
              <a:solidFill>
                <a:srgbClr val="E0E1C7"/>
              </a:solidFill>
              <a:latin typeface="Josefin Sans"/>
              <a:ea typeface="Josefin Sans"/>
              <a:cs typeface="Josefin Sans"/>
              <a:sym typeface="Josefin Sans"/>
            </a:endParaRPr>
          </a:p>
          <a:p>
            <a:pPr indent="457200" lvl="0" marL="914400" rtl="0" algn="just">
              <a:lnSpc>
                <a:spcPct val="115000"/>
              </a:lnSpc>
              <a:spcBef>
                <a:spcPts val="0"/>
              </a:spcBef>
              <a:spcAft>
                <a:spcPts val="0"/>
              </a:spcAft>
              <a:buNone/>
            </a:pPr>
            <a:r>
              <a:rPr b="1" i="1" lang="en" sz="1800">
                <a:solidFill>
                  <a:srgbClr val="C4A4A7"/>
                </a:solidFill>
                <a:latin typeface="Josefin Sans"/>
                <a:ea typeface="Josefin Sans"/>
                <a:cs typeface="Josefin Sans"/>
                <a:sym typeface="Josefin Sans"/>
              </a:rPr>
              <a:t>A</a:t>
            </a:r>
            <a:r>
              <a:rPr b="1" i="1" lang="en" sz="1800">
                <a:solidFill>
                  <a:srgbClr val="C4A4A7"/>
                </a:solidFill>
                <a:latin typeface="Josefin Sans"/>
                <a:ea typeface="Josefin Sans"/>
                <a:cs typeface="Josefin Sans"/>
                <a:sym typeface="Josefin Sans"/>
              </a:rPr>
              <a:t>uthorization and Supervision</a:t>
            </a:r>
            <a:r>
              <a:rPr b="1" lang="en" sz="1800">
                <a:solidFill>
                  <a:srgbClr val="E0E1C7"/>
                </a:solidFill>
                <a:latin typeface="Josefin Sans"/>
                <a:ea typeface="Josefin Sans"/>
                <a:cs typeface="Josefin Sans"/>
                <a:sym typeface="Josefin Sans"/>
              </a:rPr>
              <a:t>;</a:t>
            </a:r>
            <a:r>
              <a:rPr b="1" lang="en" sz="1800">
                <a:solidFill>
                  <a:srgbClr val="E0E1C7"/>
                </a:solidFill>
                <a:latin typeface="Josefin Sans"/>
                <a:ea typeface="Josefin Sans"/>
                <a:cs typeface="Josefin Sans"/>
                <a:sym typeface="Josefin Sans"/>
              </a:rPr>
              <a:t> and </a:t>
            </a:r>
            <a:endParaRPr b="1" sz="1800">
              <a:solidFill>
                <a:srgbClr val="E0E1C7"/>
              </a:solidFill>
              <a:latin typeface="Josefin Sans"/>
              <a:ea typeface="Josefin Sans"/>
              <a:cs typeface="Josefin Sans"/>
              <a:sym typeface="Josefin Sans"/>
            </a:endParaRPr>
          </a:p>
          <a:p>
            <a:pPr indent="0" lvl="0" marL="1371600" rtl="0" algn="just">
              <a:lnSpc>
                <a:spcPct val="115000"/>
              </a:lnSpc>
              <a:spcBef>
                <a:spcPts val="0"/>
              </a:spcBef>
              <a:spcAft>
                <a:spcPts val="0"/>
              </a:spcAft>
              <a:buNone/>
            </a:pPr>
            <a:r>
              <a:rPr b="1" i="1" lang="en" sz="1800">
                <a:solidFill>
                  <a:srgbClr val="C4A4A7"/>
                </a:solidFill>
                <a:latin typeface="Josefin Sans"/>
                <a:ea typeface="Josefin Sans"/>
                <a:cs typeface="Josefin Sans"/>
                <a:sym typeface="Josefin Sans"/>
              </a:rPr>
              <a:t>A</a:t>
            </a:r>
            <a:r>
              <a:rPr b="1" i="1" lang="en" sz="1800">
                <a:solidFill>
                  <a:srgbClr val="C4A4A7"/>
                </a:solidFill>
                <a:latin typeface="Josefin Sans"/>
                <a:ea typeface="Josefin Sans"/>
                <a:cs typeface="Josefin Sans"/>
                <a:sym typeface="Josefin Sans"/>
              </a:rPr>
              <a:t>ssurance that National Activities Conform</a:t>
            </a:r>
            <a:r>
              <a:rPr b="1" lang="en" sz="1800">
                <a:solidFill>
                  <a:srgbClr val="C4A4A7"/>
                </a:solidFill>
                <a:latin typeface="Josefin Sans"/>
                <a:ea typeface="Josefin Sans"/>
                <a:cs typeface="Josefin Sans"/>
                <a:sym typeface="Josefin Sans"/>
              </a:rPr>
              <a:t> </a:t>
            </a:r>
            <a:r>
              <a:rPr b="1" lang="en" sz="1800">
                <a:solidFill>
                  <a:srgbClr val="E0E1C7"/>
                </a:solidFill>
                <a:latin typeface="Josefin Sans"/>
                <a:ea typeface="Josefin Sans"/>
                <a:cs typeface="Josefin Sans"/>
                <a:sym typeface="Josefin Sans"/>
              </a:rPr>
              <a:t>with </a:t>
            </a:r>
            <a:endParaRPr b="1" sz="1800">
              <a:solidFill>
                <a:srgbClr val="E0E1C7"/>
              </a:solidFill>
              <a:latin typeface="Josefin Sans"/>
              <a:ea typeface="Josefin Sans"/>
              <a:cs typeface="Josefin Sans"/>
              <a:sym typeface="Josefin Sans"/>
            </a:endParaRPr>
          </a:p>
          <a:p>
            <a:pPr indent="0" lvl="0" marL="1371600" rtl="0" algn="just">
              <a:lnSpc>
                <a:spcPct val="115000"/>
              </a:lnSpc>
              <a:spcBef>
                <a:spcPts val="0"/>
              </a:spcBef>
              <a:spcAft>
                <a:spcPts val="0"/>
              </a:spcAft>
              <a:buNone/>
            </a:pPr>
            <a:r>
              <a:rPr b="1" lang="en" sz="1800">
                <a:solidFill>
                  <a:srgbClr val="E0E1C7"/>
                </a:solidFill>
                <a:latin typeface="Josefin Sans"/>
                <a:ea typeface="Josefin Sans"/>
                <a:cs typeface="Josefin Sans"/>
                <a:sym typeface="Josefin Sans"/>
              </a:rPr>
              <a:t>international law.</a:t>
            </a:r>
            <a:endParaRPr b="1" sz="1800">
              <a:solidFill>
                <a:srgbClr val="E0E1C7"/>
              </a:solidFill>
              <a:latin typeface="Josefin Sans"/>
              <a:ea typeface="Josefin Sans"/>
              <a:cs typeface="Josefin Sans"/>
              <a:sym typeface="Josefin Sans"/>
            </a:endParaRPr>
          </a:p>
        </p:txBody>
      </p:sp>
      <p:pic>
        <p:nvPicPr>
          <p:cNvPr id="125" name="Google Shape;125;p24"/>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29" name="Shape 129"/>
        <p:cNvGrpSpPr/>
        <p:nvPr/>
      </p:nvGrpSpPr>
      <p:grpSpPr>
        <a:xfrm>
          <a:off x="0" y="0"/>
          <a:ext cx="0" cy="0"/>
          <a:chOff x="0" y="0"/>
          <a:chExt cx="0" cy="0"/>
        </a:xfrm>
      </p:grpSpPr>
      <p:sp>
        <p:nvSpPr>
          <p:cNvPr id="130" name="Google Shape;130;p25"/>
          <p:cNvSpPr txBox="1"/>
          <p:nvPr>
            <p:ph type="ctrTitle"/>
          </p:nvPr>
        </p:nvSpPr>
        <p:spPr>
          <a:xfrm>
            <a:off x="455475" y="462500"/>
            <a:ext cx="8233800" cy="409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i="1" lang="en" sz="2900">
                <a:solidFill>
                  <a:srgbClr val="C4A4A7"/>
                </a:solidFill>
                <a:highlight>
                  <a:srgbClr val="13294B"/>
                </a:highlight>
                <a:latin typeface="Josefin Sans"/>
                <a:ea typeface="Josefin Sans"/>
                <a:cs typeface="Josefin Sans"/>
                <a:sym typeface="Josefin Sans"/>
              </a:rPr>
              <a:t>What about the Moon Agreement?</a:t>
            </a:r>
            <a:endParaRPr b="1" sz="2900">
              <a:solidFill>
                <a:srgbClr val="E0E1C7"/>
              </a:solidFill>
              <a:highlight>
                <a:srgbClr val="13294B"/>
              </a:highlight>
              <a:latin typeface="Josefin Sans"/>
              <a:ea typeface="Josefin Sans"/>
              <a:cs typeface="Josefin Sans"/>
              <a:sym typeface="Josefin Sans"/>
            </a:endParaRPr>
          </a:p>
        </p:txBody>
      </p:sp>
      <p:pic>
        <p:nvPicPr>
          <p:cNvPr id="131" name="Google Shape;131;p25"/>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35" name="Shape 135"/>
        <p:cNvGrpSpPr/>
        <p:nvPr/>
      </p:nvGrpSpPr>
      <p:grpSpPr>
        <a:xfrm>
          <a:off x="0" y="0"/>
          <a:ext cx="0" cy="0"/>
          <a:chOff x="0" y="0"/>
          <a:chExt cx="0" cy="0"/>
        </a:xfrm>
      </p:grpSpPr>
      <p:sp>
        <p:nvSpPr>
          <p:cNvPr id="136" name="Google Shape;136;p26"/>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i="1" sz="1600">
              <a:solidFill>
                <a:srgbClr val="C4A4A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2100">
                <a:solidFill>
                  <a:srgbClr val="E0E1C7"/>
                </a:solidFill>
                <a:latin typeface="Josefin Sans"/>
                <a:ea typeface="Josefin Sans"/>
                <a:cs typeface="Josefin Sans"/>
                <a:sym typeface="Josefin Sans"/>
              </a:rPr>
              <a:t>What About the</a:t>
            </a:r>
            <a:r>
              <a:rPr b="1" lang="en" sz="2100">
                <a:solidFill>
                  <a:srgbClr val="C4A4A7"/>
                </a:solidFill>
                <a:latin typeface="Josefin Sans"/>
                <a:ea typeface="Josefin Sans"/>
                <a:cs typeface="Josefin Sans"/>
                <a:sym typeface="Josefin Sans"/>
              </a:rPr>
              <a:t> Moon Agreement?</a:t>
            </a:r>
            <a:endParaRPr b="1" sz="2100">
              <a:solidFill>
                <a:srgbClr val="C4A4A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4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300">
                <a:solidFill>
                  <a:srgbClr val="E0E1C7"/>
                </a:solidFill>
                <a:latin typeface="Josefin Sans"/>
                <a:ea typeface="Josefin Sans"/>
                <a:cs typeface="Josefin Sans"/>
                <a:sym typeface="Josefin Sans"/>
              </a:rPr>
              <a:t>Negotiation concluded in 1979, but the Moon Agreement did not enter into force until 1984. </a:t>
            </a:r>
            <a:endParaRPr b="1" sz="13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3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300">
                <a:solidFill>
                  <a:srgbClr val="E0E1C7"/>
                </a:solidFill>
                <a:latin typeface="Josefin Sans"/>
                <a:ea typeface="Josefin Sans"/>
                <a:cs typeface="Josefin Sans"/>
                <a:sym typeface="Josefin Sans"/>
              </a:rPr>
              <a:t>As of 2022, there are 18 States Parties to the Moon Agreement</a:t>
            </a:r>
            <a:endParaRPr b="1" sz="13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100">
                <a:solidFill>
                  <a:srgbClr val="C4A4A7"/>
                </a:solidFill>
                <a:latin typeface="Josefin Sans"/>
                <a:ea typeface="Josefin Sans"/>
                <a:cs typeface="Josefin Sans"/>
                <a:sym typeface="Josefin Sans"/>
              </a:rPr>
              <a:t>Armenia, Australia, Austria, Belgium, Chile, Kazakhstan, Kuwait, Lebanon, Mexico, Morocco, Netherlands, Pakistan, Peru, Philippines, Saudi Arabia, Turkey, Uruguay, Venezuela. </a:t>
            </a:r>
            <a:endParaRPr b="1" sz="1100">
              <a:solidFill>
                <a:srgbClr val="C4A4A7"/>
              </a:solidFill>
              <a:latin typeface="Josefin Sans"/>
              <a:ea typeface="Josefin Sans"/>
              <a:cs typeface="Josefin Sans"/>
              <a:sym typeface="Josefin Sans"/>
            </a:endParaRPr>
          </a:p>
          <a:p>
            <a:pPr indent="0" lvl="0" marL="457200" rtl="0" algn="l">
              <a:lnSpc>
                <a:spcPct val="115000"/>
              </a:lnSpc>
              <a:spcBef>
                <a:spcPts val="0"/>
              </a:spcBef>
              <a:spcAft>
                <a:spcPts val="0"/>
              </a:spcAft>
              <a:buNone/>
            </a:pPr>
            <a:r>
              <a:t/>
            </a:r>
            <a:endParaRPr b="1" sz="1300">
              <a:solidFill>
                <a:srgbClr val="C4A4A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300">
                <a:solidFill>
                  <a:srgbClr val="E0E1C7"/>
                </a:solidFill>
                <a:latin typeface="Josefin Sans"/>
                <a:ea typeface="Josefin Sans"/>
                <a:cs typeface="Josefin Sans"/>
                <a:sym typeface="Josefin Sans"/>
              </a:rPr>
              <a:t>4 other States are Signatories to the Moon Agreement</a:t>
            </a:r>
            <a:endParaRPr b="1" sz="13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100">
                <a:solidFill>
                  <a:srgbClr val="C4A4A7"/>
                </a:solidFill>
                <a:latin typeface="Josefin Sans"/>
                <a:ea typeface="Josefin Sans"/>
                <a:cs typeface="Josefin Sans"/>
                <a:sym typeface="Josefin Sans"/>
              </a:rPr>
              <a:t>France, Guatemala, India, Romania.</a:t>
            </a:r>
            <a:endParaRPr b="1" sz="1100">
              <a:solidFill>
                <a:srgbClr val="C4A4A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300">
              <a:solidFill>
                <a:srgbClr val="C4A4A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300">
              <a:solidFill>
                <a:srgbClr val="C4A4A7"/>
              </a:solidFill>
              <a:latin typeface="Josefin Sans"/>
              <a:ea typeface="Josefin Sans"/>
              <a:cs typeface="Josefin Sans"/>
              <a:sym typeface="Josefin Sans"/>
            </a:endParaRPr>
          </a:p>
          <a:p>
            <a:pPr indent="0" lvl="0" marL="0" rtl="0" algn="ctr">
              <a:lnSpc>
                <a:spcPct val="115000"/>
              </a:lnSpc>
              <a:spcBef>
                <a:spcPts val="0"/>
              </a:spcBef>
              <a:spcAft>
                <a:spcPts val="0"/>
              </a:spcAft>
              <a:buNone/>
            </a:pPr>
            <a:r>
              <a:rPr b="1" lang="en" sz="1300">
                <a:solidFill>
                  <a:srgbClr val="F9F9F0"/>
                </a:solidFill>
                <a:latin typeface="Josefin Sans"/>
                <a:ea typeface="Josefin Sans"/>
                <a:cs typeface="Josefin Sans"/>
                <a:sym typeface="Josefin Sans"/>
              </a:rPr>
              <a:t>If you want to find, own, use, and sell space resources, </a:t>
            </a:r>
            <a:endParaRPr b="1" sz="1300">
              <a:solidFill>
                <a:srgbClr val="F9F9F0"/>
              </a:solidFill>
              <a:latin typeface="Josefin Sans"/>
              <a:ea typeface="Josefin Sans"/>
              <a:cs typeface="Josefin Sans"/>
              <a:sym typeface="Josefin Sans"/>
            </a:endParaRPr>
          </a:p>
          <a:p>
            <a:pPr indent="0" lvl="0" marL="0" rtl="0" algn="ctr">
              <a:lnSpc>
                <a:spcPct val="115000"/>
              </a:lnSpc>
              <a:spcBef>
                <a:spcPts val="0"/>
              </a:spcBef>
              <a:spcAft>
                <a:spcPts val="0"/>
              </a:spcAft>
              <a:buNone/>
            </a:pPr>
            <a:r>
              <a:rPr b="1" lang="en" sz="1300">
                <a:solidFill>
                  <a:srgbClr val="F9F9F0"/>
                </a:solidFill>
                <a:latin typeface="Josefin Sans"/>
                <a:ea typeface="Josefin Sans"/>
                <a:cs typeface="Josefin Sans"/>
                <a:sym typeface="Josefin Sans"/>
              </a:rPr>
              <a:t>maybe don’t have offices in these countries. </a:t>
            </a:r>
            <a:endParaRPr b="1" sz="1300">
              <a:solidFill>
                <a:srgbClr val="F9F9F0"/>
              </a:solidFill>
              <a:latin typeface="Josefin Sans"/>
              <a:ea typeface="Josefin Sans"/>
              <a:cs typeface="Josefin Sans"/>
              <a:sym typeface="Josefin Sans"/>
            </a:endParaRPr>
          </a:p>
        </p:txBody>
      </p:sp>
      <p:pic>
        <p:nvPicPr>
          <p:cNvPr id="137" name="Google Shape;137;p26"/>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41" name="Shape 141"/>
        <p:cNvGrpSpPr/>
        <p:nvPr/>
      </p:nvGrpSpPr>
      <p:grpSpPr>
        <a:xfrm>
          <a:off x="0" y="0"/>
          <a:ext cx="0" cy="0"/>
          <a:chOff x="0" y="0"/>
          <a:chExt cx="0" cy="0"/>
        </a:xfrm>
      </p:grpSpPr>
      <p:sp>
        <p:nvSpPr>
          <p:cNvPr id="142" name="Google Shape;142;p27"/>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E0E1C7"/>
                </a:solidFill>
                <a:latin typeface="Josefin Sans"/>
                <a:ea typeface="Josefin Sans"/>
                <a:cs typeface="Josefin Sans"/>
                <a:sym typeface="Josefin Sans"/>
              </a:rPr>
              <a:t>1979 </a:t>
            </a:r>
            <a:r>
              <a:rPr b="1" lang="en" sz="1000">
                <a:solidFill>
                  <a:srgbClr val="E0E1C7"/>
                </a:solidFill>
                <a:latin typeface="Josefin Sans"/>
                <a:ea typeface="Josefin Sans"/>
                <a:cs typeface="Josefin Sans"/>
                <a:sym typeface="Josefin Sans"/>
              </a:rPr>
              <a:t>Moon Agreement</a:t>
            </a:r>
            <a:endParaRPr b="1" sz="10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000">
                <a:solidFill>
                  <a:srgbClr val="E0E1C7"/>
                </a:solidFill>
                <a:latin typeface="Josefin Sans"/>
                <a:ea typeface="Josefin Sans"/>
                <a:cs typeface="Josefin Sans"/>
                <a:sym typeface="Josefin Sans"/>
              </a:rPr>
              <a:t>Article 1.1</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457200" lvl="0" marL="457200" rtl="0" algn="just">
              <a:lnSpc>
                <a:spcPct val="115000"/>
              </a:lnSpc>
              <a:spcBef>
                <a:spcPts val="0"/>
              </a:spcBef>
              <a:spcAft>
                <a:spcPts val="0"/>
              </a:spcAft>
              <a:buClr>
                <a:srgbClr val="E0E1C7"/>
              </a:buClr>
              <a:buSzPts val="1800"/>
              <a:buFont typeface="Josefin Sans"/>
              <a:buAutoNum type="arabicPeriod"/>
            </a:pPr>
            <a:r>
              <a:rPr b="1" lang="en" sz="1800">
                <a:solidFill>
                  <a:srgbClr val="E0E1C7"/>
                </a:solidFill>
                <a:latin typeface="Josefin Sans"/>
                <a:ea typeface="Josefin Sans"/>
                <a:cs typeface="Josefin Sans"/>
                <a:sym typeface="Josefin Sans"/>
              </a:rPr>
              <a:t>The provisions of this Agreement relating to the Moon </a:t>
            </a:r>
            <a:r>
              <a:rPr b="1" i="1" lang="en" sz="1800">
                <a:solidFill>
                  <a:srgbClr val="C4A4A7"/>
                </a:solidFill>
                <a:latin typeface="Josefin Sans"/>
                <a:ea typeface="Josefin Sans"/>
                <a:cs typeface="Josefin Sans"/>
                <a:sym typeface="Josefin Sans"/>
              </a:rPr>
              <a:t>shall also apply to other celestial bodies within the solar system</a:t>
            </a:r>
            <a:r>
              <a:rPr b="1" lang="en" sz="1800">
                <a:solidFill>
                  <a:srgbClr val="E0E1C7"/>
                </a:solidFill>
                <a:latin typeface="Josefin Sans"/>
                <a:ea typeface="Josefin Sans"/>
                <a:cs typeface="Josefin Sans"/>
                <a:sym typeface="Josefin Sans"/>
              </a:rPr>
              <a:t>, other than the Earth, except insofar as specific legal norms enter into force with respect to any of these celestial bodies.</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13294B"/>
              </a:solidFill>
              <a:latin typeface="Josefin Sans"/>
              <a:ea typeface="Josefin Sans"/>
              <a:cs typeface="Josefin Sans"/>
              <a:sym typeface="Josefin Sans"/>
            </a:endParaRPr>
          </a:p>
          <a:p>
            <a:pPr indent="0" lvl="0" marL="0" rtl="0" algn="ctr">
              <a:lnSpc>
                <a:spcPct val="115000"/>
              </a:lnSpc>
              <a:spcBef>
                <a:spcPts val="0"/>
              </a:spcBef>
              <a:spcAft>
                <a:spcPts val="0"/>
              </a:spcAft>
              <a:buNone/>
            </a:pPr>
            <a:r>
              <a:rPr b="1" i="1" lang="en" sz="1400">
                <a:solidFill>
                  <a:srgbClr val="C4A4A7"/>
                </a:solidFill>
                <a:latin typeface="Josefin Sans"/>
                <a:ea typeface="Josefin Sans"/>
                <a:cs typeface="Josefin Sans"/>
                <a:sym typeface="Josefin Sans"/>
              </a:rPr>
              <a:t>Therefore the Moon Agreement applies to asteroids.</a:t>
            </a:r>
            <a:endParaRPr b="1" i="1" sz="1400">
              <a:solidFill>
                <a:srgbClr val="C4A4A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13294B"/>
              </a:solidFill>
              <a:latin typeface="Josefin Sans"/>
              <a:ea typeface="Josefin Sans"/>
              <a:cs typeface="Josefin Sans"/>
              <a:sym typeface="Josefin Sans"/>
            </a:endParaRPr>
          </a:p>
        </p:txBody>
      </p:sp>
      <p:pic>
        <p:nvPicPr>
          <p:cNvPr id="143" name="Google Shape;143;p27"/>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47" name="Shape 147"/>
        <p:cNvGrpSpPr/>
        <p:nvPr/>
      </p:nvGrpSpPr>
      <p:grpSpPr>
        <a:xfrm>
          <a:off x="0" y="0"/>
          <a:ext cx="0" cy="0"/>
          <a:chOff x="0" y="0"/>
          <a:chExt cx="0" cy="0"/>
        </a:xfrm>
      </p:grpSpPr>
      <p:sp>
        <p:nvSpPr>
          <p:cNvPr id="148" name="Google Shape;148;p28"/>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000">
                <a:solidFill>
                  <a:srgbClr val="E0E1C7"/>
                </a:solidFill>
                <a:latin typeface="Josefin Sans"/>
                <a:ea typeface="Josefin Sans"/>
                <a:cs typeface="Josefin Sans"/>
                <a:sym typeface="Josefin Sans"/>
              </a:rPr>
              <a:t>1979 Moon Agreement</a:t>
            </a:r>
            <a:endParaRPr b="1" sz="1000">
              <a:solidFill>
                <a:srgbClr val="E0E1C7"/>
              </a:solidFill>
              <a:latin typeface="Josefin Sans"/>
              <a:ea typeface="Josefin Sans"/>
              <a:cs typeface="Josefin Sans"/>
              <a:sym typeface="Josefin Sans"/>
            </a:endParaRPr>
          </a:p>
          <a:p>
            <a:pPr indent="0" lvl="0" marL="0" rtl="0" algn="just">
              <a:lnSpc>
                <a:spcPct val="115000"/>
              </a:lnSpc>
              <a:spcBef>
                <a:spcPts val="0"/>
              </a:spcBef>
              <a:spcAft>
                <a:spcPts val="0"/>
              </a:spcAft>
              <a:buNone/>
            </a:pPr>
            <a:r>
              <a:rPr b="1" lang="en" sz="1000">
                <a:solidFill>
                  <a:srgbClr val="E0E1C7"/>
                </a:solidFill>
                <a:latin typeface="Josefin Sans"/>
                <a:ea typeface="Josefin Sans"/>
                <a:cs typeface="Josefin Sans"/>
                <a:sym typeface="Josefin Sans"/>
              </a:rPr>
              <a:t>Article 11.1 and 11.2</a:t>
            </a:r>
            <a:endParaRPr b="1" sz="1000">
              <a:solidFill>
                <a:srgbClr val="E0E1C7"/>
              </a:solidFill>
              <a:latin typeface="Josefin Sans"/>
              <a:ea typeface="Josefin Sans"/>
              <a:cs typeface="Josefin Sans"/>
              <a:sym typeface="Josefin Sans"/>
            </a:endParaRPr>
          </a:p>
          <a:p>
            <a:pPr indent="0" lvl="0" marL="0" rtl="0" algn="just">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457200" lvl="0" marL="457200" rtl="0" algn="just">
              <a:lnSpc>
                <a:spcPct val="115000"/>
              </a:lnSpc>
              <a:spcBef>
                <a:spcPts val="0"/>
              </a:spcBef>
              <a:spcAft>
                <a:spcPts val="0"/>
              </a:spcAft>
              <a:buClr>
                <a:srgbClr val="E0E1C7"/>
              </a:buClr>
              <a:buSzPts val="1800"/>
              <a:buFont typeface="Josefin Sans"/>
              <a:buAutoNum type="arabicPeriod"/>
            </a:pPr>
            <a:r>
              <a:rPr b="1" lang="en" sz="1800">
                <a:solidFill>
                  <a:srgbClr val="E0E1C7"/>
                </a:solidFill>
                <a:latin typeface="Josefin Sans"/>
                <a:ea typeface="Josefin Sans"/>
                <a:cs typeface="Josefin Sans"/>
                <a:sym typeface="Josefin Sans"/>
              </a:rPr>
              <a:t>The Moon and its natural resources are th</a:t>
            </a:r>
            <a:r>
              <a:rPr b="1" lang="en" sz="1800">
                <a:solidFill>
                  <a:srgbClr val="E0E1C7"/>
                </a:solidFill>
                <a:highlight>
                  <a:srgbClr val="13294B"/>
                </a:highlight>
                <a:latin typeface="Josefin Sans"/>
                <a:ea typeface="Josefin Sans"/>
                <a:cs typeface="Josefin Sans"/>
                <a:sym typeface="Josefin Sans"/>
              </a:rPr>
              <a:t>e </a:t>
            </a:r>
            <a:r>
              <a:rPr b="1" i="1" lang="en" sz="1800">
                <a:solidFill>
                  <a:srgbClr val="C4A4A7"/>
                </a:solidFill>
                <a:highlight>
                  <a:srgbClr val="13294B"/>
                </a:highlight>
                <a:latin typeface="Josefin Sans"/>
                <a:ea typeface="Josefin Sans"/>
                <a:cs typeface="Josefin Sans"/>
                <a:sym typeface="Josefin Sans"/>
              </a:rPr>
              <a:t>common heritage of  mankind</a:t>
            </a:r>
            <a:r>
              <a:rPr b="1" lang="en" sz="1800">
                <a:solidFill>
                  <a:srgbClr val="E0E1C7"/>
                </a:solidFill>
                <a:highlight>
                  <a:srgbClr val="13294B"/>
                </a:highlight>
                <a:latin typeface="Josefin Sans"/>
                <a:ea typeface="Josefin Sans"/>
                <a:cs typeface="Josefin Sans"/>
                <a:sym typeface="Josefin Sans"/>
              </a:rPr>
              <a:t>, which finds its expression in the pr</a:t>
            </a:r>
            <a:r>
              <a:rPr b="1" lang="en" sz="1800">
                <a:solidFill>
                  <a:srgbClr val="E0E1C7"/>
                </a:solidFill>
                <a:latin typeface="Josefin Sans"/>
                <a:ea typeface="Josefin Sans"/>
                <a:cs typeface="Josefin Sans"/>
                <a:sym typeface="Josefin Sans"/>
              </a:rPr>
              <a:t>ovisions of this Agreement, in particular in paragraph 5 of this article. </a:t>
            </a:r>
            <a:endParaRPr b="1" sz="1800">
              <a:solidFill>
                <a:srgbClr val="E0E1C7"/>
              </a:solidFill>
              <a:latin typeface="Josefin Sans"/>
              <a:ea typeface="Josefin Sans"/>
              <a:cs typeface="Josefin Sans"/>
              <a:sym typeface="Josefin Sans"/>
            </a:endParaRPr>
          </a:p>
          <a:p>
            <a:pPr indent="0" lvl="0" marL="457200" rtl="0" algn="just">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457200" lvl="0" marL="457200" rtl="0" algn="just">
              <a:lnSpc>
                <a:spcPct val="115000"/>
              </a:lnSpc>
              <a:spcBef>
                <a:spcPts val="0"/>
              </a:spcBef>
              <a:spcAft>
                <a:spcPts val="0"/>
              </a:spcAft>
              <a:buClr>
                <a:srgbClr val="E0E1C7"/>
              </a:buClr>
              <a:buSzPts val="1800"/>
              <a:buFont typeface="Josefin Sans"/>
              <a:buAutoNum type="arabicPeriod"/>
            </a:pPr>
            <a:r>
              <a:rPr b="1" lang="en" sz="1800">
                <a:solidFill>
                  <a:srgbClr val="E0E1C7"/>
                </a:solidFill>
                <a:latin typeface="Josefin Sans"/>
                <a:ea typeface="Josefin Sans"/>
                <a:cs typeface="Josefin Sans"/>
                <a:sym typeface="Josefin Sans"/>
              </a:rPr>
              <a:t>The Moon is not subject to national appropriation by any claim of sovereignty, by means of use or occupation, or by any other means.</a:t>
            </a:r>
            <a:endParaRPr b="1" sz="1800">
              <a:solidFill>
                <a:srgbClr val="E0E1C7"/>
              </a:solidFill>
              <a:latin typeface="Josefin Sans"/>
              <a:ea typeface="Josefin Sans"/>
              <a:cs typeface="Josefin Sans"/>
              <a:sym typeface="Josefin Sans"/>
            </a:endParaRPr>
          </a:p>
        </p:txBody>
      </p:sp>
      <p:pic>
        <p:nvPicPr>
          <p:cNvPr id="149" name="Google Shape;149;p28"/>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53" name="Shape 153"/>
        <p:cNvGrpSpPr/>
        <p:nvPr/>
      </p:nvGrpSpPr>
      <p:grpSpPr>
        <a:xfrm>
          <a:off x="0" y="0"/>
          <a:ext cx="0" cy="0"/>
          <a:chOff x="0" y="0"/>
          <a:chExt cx="0" cy="0"/>
        </a:xfrm>
      </p:grpSpPr>
      <p:sp>
        <p:nvSpPr>
          <p:cNvPr id="154" name="Google Shape;154;p29"/>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000">
                <a:solidFill>
                  <a:srgbClr val="E0E1C7"/>
                </a:solidFill>
                <a:latin typeface="Josefin Sans"/>
                <a:ea typeface="Josefin Sans"/>
                <a:cs typeface="Josefin Sans"/>
                <a:sym typeface="Josefin Sans"/>
              </a:rPr>
              <a:t>1979 Moon Agreement</a:t>
            </a:r>
            <a:endParaRPr b="1" sz="1000">
              <a:solidFill>
                <a:srgbClr val="E0E1C7"/>
              </a:solidFill>
              <a:latin typeface="Josefin Sans"/>
              <a:ea typeface="Josefin Sans"/>
              <a:cs typeface="Josefin Sans"/>
              <a:sym typeface="Josefin Sans"/>
            </a:endParaRPr>
          </a:p>
          <a:p>
            <a:pPr indent="0" lvl="0" marL="0" rtl="0" algn="just">
              <a:lnSpc>
                <a:spcPct val="115000"/>
              </a:lnSpc>
              <a:spcBef>
                <a:spcPts val="0"/>
              </a:spcBef>
              <a:spcAft>
                <a:spcPts val="0"/>
              </a:spcAft>
              <a:buNone/>
            </a:pPr>
            <a:r>
              <a:rPr b="1" lang="en" sz="1000">
                <a:solidFill>
                  <a:srgbClr val="E0E1C7"/>
                </a:solidFill>
                <a:latin typeface="Josefin Sans"/>
                <a:ea typeface="Josefin Sans"/>
                <a:cs typeface="Josefin Sans"/>
                <a:sym typeface="Josefin Sans"/>
              </a:rPr>
              <a:t>Article 11.3</a:t>
            </a:r>
            <a:endParaRPr b="1" sz="1000">
              <a:solidFill>
                <a:srgbClr val="E0E1C7"/>
              </a:solidFill>
              <a:latin typeface="Josefin Sans"/>
              <a:ea typeface="Josefin Sans"/>
              <a:cs typeface="Josefin Sans"/>
              <a:sym typeface="Josefin Sans"/>
            </a:endParaRPr>
          </a:p>
          <a:p>
            <a:pPr indent="0" lvl="0" marL="0" rtl="0" algn="just">
              <a:lnSpc>
                <a:spcPct val="115000"/>
              </a:lnSpc>
              <a:spcBef>
                <a:spcPts val="0"/>
              </a:spcBef>
              <a:spcAft>
                <a:spcPts val="0"/>
              </a:spcAft>
              <a:buNone/>
            </a:pPr>
            <a:r>
              <a:t/>
            </a:r>
            <a:endParaRPr b="1" sz="18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800">
                <a:solidFill>
                  <a:srgbClr val="E0E1C7"/>
                </a:solidFill>
                <a:highlight>
                  <a:srgbClr val="13294B"/>
                </a:highlight>
                <a:latin typeface="Josefin Sans"/>
                <a:ea typeface="Josefin Sans"/>
                <a:cs typeface="Josefin Sans"/>
                <a:sym typeface="Josefin Sans"/>
              </a:rPr>
              <a:t>3.	</a:t>
            </a:r>
            <a:r>
              <a:rPr b="1" lang="en" sz="1800">
                <a:solidFill>
                  <a:srgbClr val="E0E1C7"/>
                </a:solidFill>
                <a:highlight>
                  <a:srgbClr val="13294B"/>
                </a:highlight>
                <a:latin typeface="Josefin Sans"/>
                <a:ea typeface="Josefin Sans"/>
                <a:cs typeface="Josefin Sans"/>
                <a:sym typeface="Josefin Sans"/>
              </a:rPr>
              <a:t>Neither the surface nor the subsurface of the Moon, nor any part </a:t>
            </a:r>
            <a:endParaRPr b="1" sz="1800">
              <a:solidFill>
                <a:srgbClr val="E0E1C7"/>
              </a:solidFill>
              <a:highlight>
                <a:srgbClr val="13294B"/>
              </a:highlight>
              <a:latin typeface="Josefin Sans"/>
              <a:ea typeface="Josefin Sans"/>
              <a:cs typeface="Josefin Sans"/>
              <a:sym typeface="Josefin Sans"/>
            </a:endParaRPr>
          </a:p>
          <a:p>
            <a:pPr indent="0" lvl="0" marL="457200" rtl="0" algn="l">
              <a:lnSpc>
                <a:spcPct val="115000"/>
              </a:lnSpc>
              <a:spcBef>
                <a:spcPts val="0"/>
              </a:spcBef>
              <a:spcAft>
                <a:spcPts val="0"/>
              </a:spcAft>
              <a:buNone/>
            </a:pPr>
            <a:r>
              <a:rPr b="1" lang="en" sz="1800">
                <a:solidFill>
                  <a:srgbClr val="E0E1C7"/>
                </a:solidFill>
                <a:highlight>
                  <a:srgbClr val="13294B"/>
                </a:highlight>
                <a:latin typeface="Josefin Sans"/>
                <a:ea typeface="Josefin Sans"/>
                <a:cs typeface="Josefin Sans"/>
                <a:sym typeface="Josefin Sans"/>
              </a:rPr>
              <a:t>thereof or</a:t>
            </a:r>
            <a:r>
              <a:rPr b="1" lang="en" sz="1800">
                <a:solidFill>
                  <a:srgbClr val="C4A4A7"/>
                </a:solidFill>
                <a:highlight>
                  <a:srgbClr val="13294B"/>
                </a:highlight>
                <a:latin typeface="Josefin Sans"/>
                <a:ea typeface="Josefin Sans"/>
                <a:cs typeface="Josefin Sans"/>
                <a:sym typeface="Josefin Sans"/>
              </a:rPr>
              <a:t> </a:t>
            </a:r>
            <a:r>
              <a:rPr b="1" i="1" lang="en" sz="1800">
                <a:solidFill>
                  <a:srgbClr val="C4A4A7"/>
                </a:solidFill>
                <a:highlight>
                  <a:srgbClr val="13294B"/>
                </a:highlight>
                <a:latin typeface="Josefin Sans"/>
                <a:ea typeface="Josefin Sans"/>
                <a:cs typeface="Josefin Sans"/>
                <a:sym typeface="Josefin Sans"/>
              </a:rPr>
              <a:t>natural resources in place</a:t>
            </a:r>
            <a:r>
              <a:rPr b="1" i="1" lang="en" sz="1800">
                <a:solidFill>
                  <a:srgbClr val="E0E1C7"/>
                </a:solidFill>
                <a:highlight>
                  <a:srgbClr val="13294B"/>
                </a:highlight>
                <a:latin typeface="Josefin Sans"/>
                <a:ea typeface="Josefin Sans"/>
                <a:cs typeface="Josefin Sans"/>
                <a:sym typeface="Josefin Sans"/>
              </a:rPr>
              <a:t>, </a:t>
            </a:r>
            <a:r>
              <a:rPr b="1" i="1" lang="en" sz="1800">
                <a:solidFill>
                  <a:srgbClr val="C4A4A7"/>
                </a:solidFill>
                <a:highlight>
                  <a:srgbClr val="13294B"/>
                </a:highlight>
                <a:latin typeface="Josefin Sans"/>
                <a:ea typeface="Josefin Sans"/>
                <a:cs typeface="Josefin Sans"/>
                <a:sym typeface="Josefin Sans"/>
              </a:rPr>
              <a:t>shall become property of any State</a:t>
            </a:r>
            <a:r>
              <a:rPr b="1" lang="en" sz="1800">
                <a:solidFill>
                  <a:srgbClr val="E0E1C7"/>
                </a:solidFill>
                <a:highlight>
                  <a:srgbClr val="13294B"/>
                </a:highlight>
                <a:latin typeface="Josefin Sans"/>
                <a:ea typeface="Josefin Sans"/>
                <a:cs typeface="Josefin Sans"/>
                <a:sym typeface="Josefin Sans"/>
              </a:rPr>
              <a:t>, international intergovernmental or non-governmental organization, national organization or</a:t>
            </a:r>
            <a:r>
              <a:rPr b="1" lang="en" sz="1800">
                <a:solidFill>
                  <a:srgbClr val="C4A4A7"/>
                </a:solidFill>
                <a:highlight>
                  <a:srgbClr val="13294B"/>
                </a:highlight>
                <a:latin typeface="Josefin Sans"/>
                <a:ea typeface="Josefin Sans"/>
                <a:cs typeface="Josefin Sans"/>
                <a:sym typeface="Josefin Sans"/>
              </a:rPr>
              <a:t> </a:t>
            </a:r>
            <a:r>
              <a:rPr b="1" i="1" lang="en" sz="1800">
                <a:solidFill>
                  <a:srgbClr val="C4A4A7"/>
                </a:solidFill>
                <a:highlight>
                  <a:srgbClr val="13294B"/>
                </a:highlight>
                <a:latin typeface="Josefin Sans"/>
                <a:ea typeface="Josefin Sans"/>
                <a:cs typeface="Josefin Sans"/>
                <a:sym typeface="Josefin Sans"/>
              </a:rPr>
              <a:t>non-governmental entity</a:t>
            </a:r>
            <a:r>
              <a:rPr b="1" lang="en" sz="1800">
                <a:solidFill>
                  <a:srgbClr val="C4A4A7"/>
                </a:solidFill>
                <a:highlight>
                  <a:srgbClr val="13294B"/>
                </a:highlight>
                <a:latin typeface="Josefin Sans"/>
                <a:ea typeface="Josefin Sans"/>
                <a:cs typeface="Josefin Sans"/>
                <a:sym typeface="Josefin Sans"/>
              </a:rPr>
              <a:t> </a:t>
            </a:r>
            <a:r>
              <a:rPr b="1" lang="en" sz="1800">
                <a:solidFill>
                  <a:srgbClr val="E0E1C7"/>
                </a:solidFill>
                <a:highlight>
                  <a:srgbClr val="13294B"/>
                </a:highlight>
                <a:latin typeface="Josefin Sans"/>
                <a:ea typeface="Josefin Sans"/>
                <a:cs typeface="Josefin Sans"/>
                <a:sym typeface="Josefin Sans"/>
              </a:rPr>
              <a:t>or of</a:t>
            </a:r>
            <a:r>
              <a:rPr b="1" lang="en" sz="1800">
                <a:solidFill>
                  <a:srgbClr val="C4A4A7"/>
                </a:solidFill>
                <a:highlight>
                  <a:srgbClr val="13294B"/>
                </a:highlight>
                <a:latin typeface="Josefin Sans"/>
                <a:ea typeface="Josefin Sans"/>
                <a:cs typeface="Josefin Sans"/>
                <a:sym typeface="Josefin Sans"/>
              </a:rPr>
              <a:t> </a:t>
            </a:r>
            <a:r>
              <a:rPr b="1" i="1" lang="en" sz="1800">
                <a:solidFill>
                  <a:srgbClr val="C4A4A7"/>
                </a:solidFill>
                <a:highlight>
                  <a:srgbClr val="13294B"/>
                </a:highlight>
                <a:latin typeface="Josefin Sans"/>
                <a:ea typeface="Josefin Sans"/>
                <a:cs typeface="Josefin Sans"/>
                <a:sym typeface="Josefin Sans"/>
              </a:rPr>
              <a:t>any natural person</a:t>
            </a:r>
            <a:r>
              <a:rPr b="1" lang="en" sz="1800">
                <a:solidFill>
                  <a:srgbClr val="E0E1C7"/>
                </a:solidFill>
                <a:highlight>
                  <a:srgbClr val="13294B"/>
                </a:highlight>
                <a:latin typeface="Josefin Sans"/>
                <a:ea typeface="Josefin Sans"/>
                <a:cs typeface="Josefin Sans"/>
                <a:sym typeface="Josefin Sans"/>
              </a:rPr>
              <a:t>. </a:t>
            </a:r>
            <a:endParaRPr b="1" sz="1800">
              <a:solidFill>
                <a:srgbClr val="E0E1C7"/>
              </a:solidFill>
              <a:highlight>
                <a:srgbClr val="13294B"/>
              </a:highlight>
              <a:latin typeface="Josefin Sans"/>
              <a:ea typeface="Josefin Sans"/>
              <a:cs typeface="Josefin Sans"/>
              <a:sym typeface="Josefin Sans"/>
            </a:endParaRPr>
          </a:p>
          <a:p>
            <a:pPr indent="0" lvl="0" marL="0" rtl="0" algn="just">
              <a:lnSpc>
                <a:spcPct val="115000"/>
              </a:lnSpc>
              <a:spcBef>
                <a:spcPts val="0"/>
              </a:spcBef>
              <a:spcAft>
                <a:spcPts val="0"/>
              </a:spcAft>
              <a:buNone/>
            </a:pPr>
            <a:r>
              <a:t/>
            </a:r>
            <a:endParaRPr b="1" sz="1500">
              <a:solidFill>
                <a:srgbClr val="E0E1C7"/>
              </a:solidFill>
              <a:latin typeface="Josefin Sans"/>
              <a:ea typeface="Josefin Sans"/>
              <a:cs typeface="Josefin Sans"/>
              <a:sym typeface="Josefin Sans"/>
            </a:endParaRPr>
          </a:p>
          <a:p>
            <a:pPr indent="0" lvl="0" marL="457200" rtl="0" algn="just">
              <a:lnSpc>
                <a:spcPct val="115000"/>
              </a:lnSpc>
              <a:spcBef>
                <a:spcPts val="0"/>
              </a:spcBef>
              <a:spcAft>
                <a:spcPts val="0"/>
              </a:spcAft>
              <a:buNone/>
            </a:pPr>
            <a:r>
              <a:rPr b="1" lang="en" sz="1500">
                <a:solidFill>
                  <a:srgbClr val="E0E1C7"/>
                </a:solidFill>
                <a:latin typeface="Josefin Sans"/>
                <a:ea typeface="Josefin Sans"/>
                <a:cs typeface="Josefin Sans"/>
                <a:sym typeface="Josefin Sans"/>
              </a:rPr>
              <a:t>The placement of personnel, space vehicles, equipment, facilities, stations and installations on or below the surface of the Moon, including structures connected with its surface or subsurface, </a:t>
            </a:r>
            <a:r>
              <a:rPr b="1" i="1" lang="en" sz="1500">
                <a:solidFill>
                  <a:srgbClr val="C4A4A7"/>
                </a:solidFill>
                <a:latin typeface="Josefin Sans"/>
                <a:ea typeface="Josefin Sans"/>
                <a:cs typeface="Josefin Sans"/>
                <a:sym typeface="Josefin Sans"/>
              </a:rPr>
              <a:t>shall not create a right of ownership</a:t>
            </a:r>
            <a:r>
              <a:rPr b="1" lang="en" sz="1500">
                <a:solidFill>
                  <a:srgbClr val="E0E1C7"/>
                </a:solidFill>
                <a:latin typeface="Josefin Sans"/>
                <a:ea typeface="Josefin Sans"/>
                <a:cs typeface="Josefin Sans"/>
                <a:sym typeface="Josefin Sans"/>
              </a:rPr>
              <a:t> over the surface or the subsurface of the Moon or any areas thereof. The foregoing provisions are without prejudice to the international regime referred to in paragraph 5 of this article.</a:t>
            </a:r>
            <a:endParaRPr b="1" sz="1500">
              <a:solidFill>
                <a:srgbClr val="E0E1C7"/>
              </a:solidFill>
              <a:latin typeface="Josefin Sans"/>
              <a:ea typeface="Josefin Sans"/>
              <a:cs typeface="Josefin Sans"/>
              <a:sym typeface="Josefin Sans"/>
            </a:endParaRPr>
          </a:p>
        </p:txBody>
      </p:sp>
      <p:pic>
        <p:nvPicPr>
          <p:cNvPr id="155" name="Google Shape;155;p29"/>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59" name="Shape 159"/>
        <p:cNvGrpSpPr/>
        <p:nvPr/>
      </p:nvGrpSpPr>
      <p:grpSpPr>
        <a:xfrm>
          <a:off x="0" y="0"/>
          <a:ext cx="0" cy="0"/>
          <a:chOff x="0" y="0"/>
          <a:chExt cx="0" cy="0"/>
        </a:xfrm>
      </p:grpSpPr>
      <p:sp>
        <p:nvSpPr>
          <p:cNvPr id="160" name="Google Shape;160;p30"/>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000">
                <a:solidFill>
                  <a:srgbClr val="E0E1C7"/>
                </a:solidFill>
                <a:latin typeface="Josefin Sans"/>
                <a:ea typeface="Josefin Sans"/>
                <a:cs typeface="Josefin Sans"/>
                <a:sym typeface="Josefin Sans"/>
              </a:rPr>
              <a:t>1979 Moon Agreement</a:t>
            </a:r>
            <a:endParaRPr b="1" sz="1000">
              <a:solidFill>
                <a:srgbClr val="E0E1C7"/>
              </a:solidFill>
              <a:latin typeface="Josefin Sans"/>
              <a:ea typeface="Josefin Sans"/>
              <a:cs typeface="Josefin Sans"/>
              <a:sym typeface="Josefin Sans"/>
            </a:endParaRPr>
          </a:p>
          <a:p>
            <a:pPr indent="0" lvl="0" marL="0" rtl="0" algn="just">
              <a:lnSpc>
                <a:spcPct val="115000"/>
              </a:lnSpc>
              <a:spcBef>
                <a:spcPts val="0"/>
              </a:spcBef>
              <a:spcAft>
                <a:spcPts val="0"/>
              </a:spcAft>
              <a:buNone/>
            </a:pPr>
            <a:r>
              <a:rPr b="1" lang="en" sz="1000">
                <a:solidFill>
                  <a:srgbClr val="E0E1C7"/>
                </a:solidFill>
                <a:latin typeface="Josefin Sans"/>
                <a:ea typeface="Josefin Sans"/>
                <a:cs typeface="Josefin Sans"/>
                <a:sym typeface="Josefin Sans"/>
              </a:rPr>
              <a:t>Article 11.4 and 11.5</a:t>
            </a:r>
            <a:endParaRPr b="1" sz="1000">
              <a:solidFill>
                <a:srgbClr val="E0E1C7"/>
              </a:solidFill>
              <a:latin typeface="Josefin Sans"/>
              <a:ea typeface="Josefin Sans"/>
              <a:cs typeface="Josefin Sans"/>
              <a:sym typeface="Josefin Sans"/>
            </a:endParaRPr>
          </a:p>
          <a:p>
            <a:pPr indent="0" lvl="0" marL="0" rtl="0" algn="just">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457200" lvl="0" marL="457200" rtl="0" algn="just">
              <a:lnSpc>
                <a:spcPct val="115000"/>
              </a:lnSpc>
              <a:spcBef>
                <a:spcPts val="0"/>
              </a:spcBef>
              <a:spcAft>
                <a:spcPts val="0"/>
              </a:spcAft>
              <a:buNone/>
            </a:pPr>
            <a:r>
              <a:rPr b="1" lang="en" sz="1800">
                <a:solidFill>
                  <a:srgbClr val="E0E1C7"/>
                </a:solidFill>
                <a:latin typeface="Josefin Sans"/>
                <a:ea typeface="Josefin Sans"/>
                <a:cs typeface="Josefin Sans"/>
                <a:sym typeface="Josefin Sans"/>
              </a:rPr>
              <a:t>4. 	</a:t>
            </a:r>
            <a:r>
              <a:rPr b="1" i="1" lang="en" sz="1800">
                <a:solidFill>
                  <a:srgbClr val="C4A4A7"/>
                </a:solidFill>
                <a:latin typeface="Josefin Sans"/>
                <a:ea typeface="Josefin Sans"/>
                <a:cs typeface="Josefin Sans"/>
                <a:sym typeface="Josefin Sans"/>
              </a:rPr>
              <a:t>States Parties have the right to exploration and use</a:t>
            </a:r>
            <a:r>
              <a:rPr b="1" lang="en" sz="1800">
                <a:solidFill>
                  <a:srgbClr val="E0E1C7"/>
                </a:solidFill>
                <a:latin typeface="Josefin Sans"/>
                <a:ea typeface="Josefin Sans"/>
                <a:cs typeface="Josefin Sans"/>
                <a:sym typeface="Josefin Sans"/>
              </a:rPr>
              <a:t> of the Moon without discrimination of any kind, on the basis of equality and in accordance with international law and the terms of this Agreement. </a:t>
            </a:r>
            <a:endParaRPr b="1" sz="1800">
              <a:solidFill>
                <a:srgbClr val="E0E1C7"/>
              </a:solidFill>
              <a:latin typeface="Josefin Sans"/>
              <a:ea typeface="Josefin Sans"/>
              <a:cs typeface="Josefin Sans"/>
              <a:sym typeface="Josefin Sans"/>
            </a:endParaRPr>
          </a:p>
          <a:p>
            <a:pPr indent="-457200" lvl="0" marL="457200" rtl="0" algn="just">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457200" lvl="0" marL="457200" rtl="0" algn="just">
              <a:lnSpc>
                <a:spcPct val="115000"/>
              </a:lnSpc>
              <a:spcBef>
                <a:spcPts val="0"/>
              </a:spcBef>
              <a:spcAft>
                <a:spcPts val="0"/>
              </a:spcAft>
              <a:buNone/>
            </a:pPr>
            <a:r>
              <a:rPr b="1" lang="en" sz="1800">
                <a:solidFill>
                  <a:srgbClr val="E0E1C7"/>
                </a:solidFill>
                <a:latin typeface="Josefin Sans"/>
                <a:ea typeface="Josefin Sans"/>
                <a:cs typeface="Josefin Sans"/>
                <a:sym typeface="Josefin Sans"/>
              </a:rPr>
              <a:t>5. 	States Parties to this Agreement </a:t>
            </a:r>
            <a:r>
              <a:rPr b="1" i="1" lang="en" sz="1800">
                <a:solidFill>
                  <a:srgbClr val="C4A4A7"/>
                </a:solidFill>
                <a:latin typeface="Josefin Sans"/>
                <a:ea typeface="Josefin Sans"/>
                <a:cs typeface="Josefin Sans"/>
                <a:sym typeface="Josefin Sans"/>
              </a:rPr>
              <a:t>hereby undertake to establish an international regime</a:t>
            </a:r>
            <a:r>
              <a:rPr b="1" lang="en" sz="1800">
                <a:solidFill>
                  <a:srgbClr val="E0E1C7"/>
                </a:solidFill>
                <a:latin typeface="Josefin Sans"/>
                <a:ea typeface="Josefin Sans"/>
                <a:cs typeface="Josefin Sans"/>
                <a:sym typeface="Josefin Sans"/>
              </a:rPr>
              <a:t>, including appropriate procedures, </a:t>
            </a:r>
            <a:r>
              <a:rPr b="1" i="1" lang="en" sz="1800">
                <a:solidFill>
                  <a:srgbClr val="C4A4A7"/>
                </a:solidFill>
                <a:latin typeface="Josefin Sans"/>
                <a:ea typeface="Josefin Sans"/>
                <a:cs typeface="Josefin Sans"/>
                <a:sym typeface="Josefin Sans"/>
              </a:rPr>
              <a:t>to govern the exploitation of the natural resources of the Moon as such exploitation is about to become feasible</a:t>
            </a:r>
            <a:r>
              <a:rPr b="1" lang="en" sz="1800">
                <a:solidFill>
                  <a:srgbClr val="E0E1C7"/>
                </a:solidFill>
                <a:latin typeface="Josefin Sans"/>
                <a:ea typeface="Josefin Sans"/>
                <a:cs typeface="Josefin Sans"/>
                <a:sym typeface="Josefin Sans"/>
              </a:rPr>
              <a:t>. This provision shall be implemented in accordance with article 18 of this Agreement.</a:t>
            </a:r>
            <a:endParaRPr b="1" sz="1500">
              <a:solidFill>
                <a:srgbClr val="E0E1C7"/>
              </a:solidFill>
              <a:latin typeface="Josefin Sans"/>
              <a:ea typeface="Josefin Sans"/>
              <a:cs typeface="Josefin Sans"/>
              <a:sym typeface="Josefin Sans"/>
            </a:endParaRPr>
          </a:p>
        </p:txBody>
      </p:sp>
      <p:pic>
        <p:nvPicPr>
          <p:cNvPr id="161" name="Google Shape;161;p30"/>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A4A7"/>
        </a:solidFill>
      </p:bgPr>
    </p:bg>
    <p:spTree>
      <p:nvGrpSpPr>
        <p:cNvPr id="165" name="Shape 165"/>
        <p:cNvGrpSpPr/>
        <p:nvPr/>
      </p:nvGrpSpPr>
      <p:grpSpPr>
        <a:xfrm>
          <a:off x="0" y="0"/>
          <a:ext cx="0" cy="0"/>
          <a:chOff x="0" y="0"/>
          <a:chExt cx="0" cy="0"/>
        </a:xfrm>
      </p:grpSpPr>
      <p:sp>
        <p:nvSpPr>
          <p:cNvPr id="166" name="Google Shape;166;p31"/>
          <p:cNvSpPr txBox="1"/>
          <p:nvPr>
            <p:ph type="ctrTitle"/>
          </p:nvPr>
        </p:nvSpPr>
        <p:spPr>
          <a:xfrm>
            <a:off x="455475" y="462500"/>
            <a:ext cx="8233800" cy="43482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b="1" i="1" lang="en" sz="1800">
                <a:solidFill>
                  <a:srgbClr val="893B67"/>
                </a:solidFill>
                <a:latin typeface="Josefin Sans"/>
                <a:ea typeface="Josefin Sans"/>
                <a:cs typeface="Josefin Sans"/>
                <a:sym typeface="Josefin Sans"/>
              </a:rPr>
              <a:t>BREAKOUT SESSION! [18 mins]</a:t>
            </a:r>
            <a:endParaRPr b="1" i="1" sz="1800">
              <a:solidFill>
                <a:srgbClr val="893B6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800">
                <a:solidFill>
                  <a:srgbClr val="13294B"/>
                </a:solidFill>
                <a:latin typeface="Josefin Sans"/>
                <a:ea typeface="Josefin Sans"/>
                <a:cs typeface="Josefin Sans"/>
                <a:sym typeface="Josefin Sans"/>
              </a:rPr>
              <a:t>Company A has identified 10 asteroids and wants to claim their title with the US Mining Authority (Dept of Commerce). They have no asteroid mining plans at present but they have significant allies in US Congress, a long history of aerospace and the move would look good for US foreign policy because of their international connections.</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800">
                <a:solidFill>
                  <a:srgbClr val="13294B"/>
                </a:solidFill>
                <a:latin typeface="Josefin Sans"/>
                <a:ea typeface="Josefin Sans"/>
                <a:cs typeface="Josefin Sans"/>
                <a:sym typeface="Josefin Sans"/>
              </a:rPr>
              <a:t>Company B comes along later with the technology and ambition to go to the asteroids immediately, funded by private enterprise, but no long-standing political connections. </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800">
                <a:solidFill>
                  <a:srgbClr val="893B67"/>
                </a:solidFill>
                <a:highlight>
                  <a:srgbClr val="C4A4A7"/>
                </a:highlight>
                <a:latin typeface="Josefin Sans"/>
                <a:ea typeface="Josefin Sans"/>
                <a:cs typeface="Josefin Sans"/>
                <a:sym typeface="Josefin Sans"/>
              </a:rPr>
              <a:t>If you were the regulator, do you give either company permission to the title? The rest of the world is watching. What precedent do you set for how asteroid resources are allocated? </a:t>
            </a:r>
            <a:endParaRPr b="1" sz="18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1800">
              <a:solidFill>
                <a:srgbClr val="E0E1C7"/>
              </a:solidFill>
              <a:latin typeface="Josefin Sans"/>
              <a:ea typeface="Josefin Sans"/>
              <a:cs typeface="Josefin Sans"/>
              <a:sym typeface="Josefin Sans"/>
            </a:endParaRPr>
          </a:p>
        </p:txBody>
      </p:sp>
      <p:pic>
        <p:nvPicPr>
          <p:cNvPr id="167" name="Google Shape;167;p31"/>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3" name="Google Shape;63;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5" name="Google Shape;65;p14"/>
          <p:cNvPicPr preferRelativeResize="0"/>
          <p:nvPr/>
        </p:nvPicPr>
        <p:blipFill>
          <a:blip r:embed="rId3">
            <a:alphaModFix/>
          </a:blip>
          <a:stretch>
            <a:fillRect/>
          </a:stretch>
        </p:blipFill>
        <p:spPr>
          <a:xfrm>
            <a:off x="-76250" y="-42900"/>
            <a:ext cx="9220250" cy="51863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71" name="Shape 171"/>
        <p:cNvGrpSpPr/>
        <p:nvPr/>
      </p:nvGrpSpPr>
      <p:grpSpPr>
        <a:xfrm>
          <a:off x="0" y="0"/>
          <a:ext cx="0" cy="0"/>
          <a:chOff x="0" y="0"/>
          <a:chExt cx="0" cy="0"/>
        </a:xfrm>
      </p:grpSpPr>
      <p:sp>
        <p:nvSpPr>
          <p:cNvPr id="172" name="Google Shape;172;p32"/>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000">
                <a:solidFill>
                  <a:srgbClr val="E0E1C7"/>
                </a:solidFill>
                <a:latin typeface="Josefin Sans"/>
                <a:ea typeface="Josefin Sans"/>
                <a:cs typeface="Josefin Sans"/>
                <a:sym typeface="Josefin Sans"/>
              </a:rPr>
              <a:t>Regulatory Roadmap for Asteroid Miners</a:t>
            </a:r>
            <a:endParaRPr b="1" sz="10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sz="1400">
                <a:solidFill>
                  <a:srgbClr val="F9F9F0"/>
                </a:solidFill>
                <a:latin typeface="Josefin Sans Medium"/>
                <a:ea typeface="Josefin Sans Medium"/>
                <a:cs typeface="Josefin Sans Medium"/>
                <a:sym typeface="Josefin Sans Medium"/>
              </a:rPr>
              <a:t>Some open questions remain…</a:t>
            </a:r>
            <a:endParaRPr sz="1400">
              <a:solidFill>
                <a:srgbClr val="F9F9F0"/>
              </a:solidFill>
              <a:latin typeface="Josefin Sans Medium"/>
              <a:ea typeface="Josefin Sans Medium"/>
              <a:cs typeface="Josefin Sans Medium"/>
              <a:sym typeface="Josefin Sans Medium"/>
            </a:endParaRPr>
          </a:p>
          <a:p>
            <a:pPr indent="0" lvl="0" marL="0" rtl="0" algn="l">
              <a:lnSpc>
                <a:spcPct val="115000"/>
              </a:lnSpc>
              <a:spcBef>
                <a:spcPts val="0"/>
              </a:spcBef>
              <a:spcAft>
                <a:spcPts val="0"/>
              </a:spcAft>
              <a:buNone/>
            </a:pPr>
            <a:r>
              <a:t/>
            </a:r>
            <a:endParaRPr sz="1100">
              <a:solidFill>
                <a:srgbClr val="F9F9F0"/>
              </a:solidFill>
              <a:latin typeface="Josefin Sans Medium"/>
              <a:ea typeface="Josefin Sans Medium"/>
              <a:cs typeface="Josefin Sans Medium"/>
              <a:sym typeface="Josefin Sans Medium"/>
            </a:endParaRPr>
          </a:p>
          <a:p>
            <a:pPr indent="0" lvl="0" marL="0" rtl="0" algn="ctr">
              <a:lnSpc>
                <a:spcPct val="115000"/>
              </a:lnSpc>
              <a:spcBef>
                <a:spcPts val="0"/>
              </a:spcBef>
              <a:spcAft>
                <a:spcPts val="0"/>
              </a:spcAft>
              <a:buNone/>
            </a:pPr>
            <a:r>
              <a:rPr i="1" lang="en" sz="1100">
                <a:solidFill>
                  <a:srgbClr val="F9F9F0"/>
                </a:solidFill>
                <a:latin typeface="Josefin Sans Medium"/>
                <a:ea typeface="Josefin Sans Medium"/>
                <a:cs typeface="Josefin Sans Medium"/>
                <a:sym typeface="Josefin Sans Medium"/>
              </a:rPr>
              <a:t>(whether asteroid resources, or lunar resources) </a:t>
            </a:r>
            <a:endParaRPr i="1" sz="1100">
              <a:solidFill>
                <a:srgbClr val="F9F9F0"/>
              </a:solidFill>
              <a:latin typeface="Josefin Sans Medium"/>
              <a:ea typeface="Josefin Sans Medium"/>
              <a:cs typeface="Josefin Sans Medium"/>
              <a:sym typeface="Josefin Sans Medium"/>
            </a:endParaRPr>
          </a:p>
          <a:p>
            <a:pPr indent="0" lvl="0" marL="0" rtl="0" algn="ctr">
              <a:lnSpc>
                <a:spcPct val="115000"/>
              </a:lnSpc>
              <a:spcBef>
                <a:spcPts val="0"/>
              </a:spcBef>
              <a:spcAft>
                <a:spcPts val="0"/>
              </a:spcAft>
              <a:buNone/>
            </a:pPr>
            <a:r>
              <a:t/>
            </a:r>
            <a:endParaRPr i="1" sz="1100">
              <a:solidFill>
                <a:srgbClr val="F9F9F0"/>
              </a:solidFill>
              <a:latin typeface="Josefin Sans Medium"/>
              <a:ea typeface="Josefin Sans Medium"/>
              <a:cs typeface="Josefin Sans Medium"/>
              <a:sym typeface="Josefin Sans Medium"/>
            </a:endParaRPr>
          </a:p>
          <a:p>
            <a:pPr indent="0" lvl="0" marL="0" rtl="0" algn="ctr">
              <a:lnSpc>
                <a:spcPct val="115000"/>
              </a:lnSpc>
              <a:spcBef>
                <a:spcPts val="0"/>
              </a:spcBef>
              <a:spcAft>
                <a:spcPts val="0"/>
              </a:spcAft>
              <a:buNone/>
            </a:pPr>
            <a:r>
              <a:rPr i="1" lang="en" sz="1100">
                <a:solidFill>
                  <a:srgbClr val="F9F9F0"/>
                </a:solidFill>
                <a:latin typeface="Josefin Sans Medium"/>
                <a:ea typeface="Josefin Sans Medium"/>
                <a:cs typeface="Josefin Sans Medium"/>
                <a:sym typeface="Josefin Sans Medium"/>
              </a:rPr>
              <a:t>(and... the law is undifferentiated between lunar &amp; asteroid resources, at present)</a:t>
            </a:r>
            <a:endParaRPr i="1" sz="1100">
              <a:solidFill>
                <a:srgbClr val="F9F9F0"/>
              </a:solidFill>
              <a:latin typeface="Josefin Sans Medium"/>
              <a:ea typeface="Josefin Sans Medium"/>
              <a:cs typeface="Josefin Sans Medium"/>
              <a:sym typeface="Josefin Sans Medium"/>
            </a:endParaRPr>
          </a:p>
          <a:p>
            <a:pPr indent="0" lvl="0" marL="0" rtl="0" algn="l">
              <a:lnSpc>
                <a:spcPct val="115000"/>
              </a:lnSpc>
              <a:spcBef>
                <a:spcPts val="0"/>
              </a:spcBef>
              <a:spcAft>
                <a:spcPts val="0"/>
              </a:spcAft>
              <a:buNone/>
            </a:pPr>
            <a:r>
              <a:t/>
            </a:r>
            <a:endParaRPr sz="1400">
              <a:solidFill>
                <a:srgbClr val="F9F9F0"/>
              </a:solidFill>
              <a:latin typeface="Josefin Sans Medium"/>
              <a:ea typeface="Josefin Sans Medium"/>
              <a:cs typeface="Josefin Sans Medium"/>
              <a:sym typeface="Josefin Sans Medium"/>
            </a:endParaRPr>
          </a:p>
          <a:p>
            <a:pPr indent="0" lvl="0" marL="0" rtl="0" algn="l">
              <a:lnSpc>
                <a:spcPct val="115000"/>
              </a:lnSpc>
              <a:spcBef>
                <a:spcPts val="0"/>
              </a:spcBef>
              <a:spcAft>
                <a:spcPts val="0"/>
              </a:spcAft>
              <a:buNone/>
            </a:pPr>
            <a:r>
              <a:t/>
            </a:r>
            <a:endParaRPr sz="1400">
              <a:solidFill>
                <a:srgbClr val="F9F9F0"/>
              </a:solidFill>
              <a:latin typeface="Josefin Sans Medium"/>
              <a:ea typeface="Josefin Sans Medium"/>
              <a:cs typeface="Josefin Sans Medium"/>
              <a:sym typeface="Josefin Sans Medium"/>
            </a:endParaRPr>
          </a:p>
          <a:p>
            <a:pPr indent="-317500" lvl="0" marL="457200" rtl="0" algn="l">
              <a:lnSpc>
                <a:spcPct val="115000"/>
              </a:lnSpc>
              <a:spcBef>
                <a:spcPts val="0"/>
              </a:spcBef>
              <a:spcAft>
                <a:spcPts val="0"/>
              </a:spcAft>
              <a:buClr>
                <a:srgbClr val="F9F9F0"/>
              </a:buClr>
              <a:buSzPts val="1400"/>
              <a:buFont typeface="Josefin Sans Medium"/>
              <a:buAutoNum type="arabicPeriod"/>
            </a:pPr>
            <a:r>
              <a:rPr lang="en" sz="1400">
                <a:solidFill>
                  <a:srgbClr val="F9F9F0"/>
                </a:solidFill>
                <a:latin typeface="Josefin Sans Medium"/>
                <a:ea typeface="Josefin Sans Medium"/>
                <a:cs typeface="Josefin Sans Medium"/>
                <a:sym typeface="Josefin Sans Medium"/>
              </a:rPr>
              <a:t>What governmental agency should you seek permission from?</a:t>
            </a:r>
            <a:endParaRPr sz="1400">
              <a:solidFill>
                <a:srgbClr val="F9F9F0"/>
              </a:solidFill>
              <a:latin typeface="Josefin Sans Medium"/>
              <a:ea typeface="Josefin Sans Medium"/>
              <a:cs typeface="Josefin Sans Medium"/>
              <a:sym typeface="Josefin Sans Medium"/>
            </a:endParaRPr>
          </a:p>
          <a:p>
            <a:pPr indent="0" lvl="0" marL="457200" rtl="0" algn="l">
              <a:lnSpc>
                <a:spcPct val="115000"/>
              </a:lnSpc>
              <a:spcBef>
                <a:spcPts val="0"/>
              </a:spcBef>
              <a:spcAft>
                <a:spcPts val="0"/>
              </a:spcAft>
              <a:buNone/>
            </a:pPr>
            <a:r>
              <a:t/>
            </a:r>
            <a:endParaRPr sz="1400">
              <a:solidFill>
                <a:srgbClr val="F9F9F0"/>
              </a:solidFill>
              <a:latin typeface="Josefin Sans Medium"/>
              <a:ea typeface="Josefin Sans Medium"/>
              <a:cs typeface="Josefin Sans Medium"/>
              <a:sym typeface="Josefin Sans Medium"/>
            </a:endParaRPr>
          </a:p>
          <a:p>
            <a:pPr indent="-317500" lvl="0" marL="457200" rtl="0" algn="l">
              <a:lnSpc>
                <a:spcPct val="115000"/>
              </a:lnSpc>
              <a:spcBef>
                <a:spcPts val="0"/>
              </a:spcBef>
              <a:spcAft>
                <a:spcPts val="0"/>
              </a:spcAft>
              <a:buClr>
                <a:srgbClr val="F9F9F0"/>
              </a:buClr>
              <a:buSzPts val="1400"/>
              <a:buFont typeface="Josefin Sans Medium"/>
              <a:buAutoNum type="arabicPeriod"/>
            </a:pPr>
            <a:r>
              <a:rPr lang="en" sz="1400">
                <a:solidFill>
                  <a:srgbClr val="F9F9F0"/>
                </a:solidFill>
                <a:latin typeface="Josefin Sans Medium"/>
                <a:ea typeface="Josefin Sans Medium"/>
                <a:cs typeface="Josefin Sans Medium"/>
                <a:sym typeface="Josefin Sans Medium"/>
              </a:rPr>
              <a:t>What is the application process like? What do you need to disclose? </a:t>
            </a:r>
            <a:endParaRPr sz="1400">
              <a:solidFill>
                <a:srgbClr val="F9F9F0"/>
              </a:solidFill>
              <a:latin typeface="Josefin Sans Medium"/>
              <a:ea typeface="Josefin Sans Medium"/>
              <a:cs typeface="Josefin Sans Medium"/>
              <a:sym typeface="Josefin Sans Medium"/>
            </a:endParaRPr>
          </a:p>
          <a:p>
            <a:pPr indent="-317500" lvl="1" marL="914400" rtl="0" algn="l">
              <a:lnSpc>
                <a:spcPct val="115000"/>
              </a:lnSpc>
              <a:spcBef>
                <a:spcPts val="0"/>
              </a:spcBef>
              <a:spcAft>
                <a:spcPts val="0"/>
              </a:spcAft>
              <a:buClr>
                <a:srgbClr val="F9F9F0"/>
              </a:buClr>
              <a:buSzPts val="1400"/>
              <a:buFont typeface="Josefin Sans Medium"/>
              <a:buAutoNum type="alphaLcPeriod"/>
            </a:pPr>
            <a:r>
              <a:rPr lang="en" sz="1400">
                <a:solidFill>
                  <a:srgbClr val="F9F9F0"/>
                </a:solidFill>
                <a:latin typeface="Josefin Sans Medium"/>
                <a:ea typeface="Josefin Sans Medium"/>
                <a:cs typeface="Josefin Sans Medium"/>
                <a:sym typeface="Josefin Sans Medium"/>
              </a:rPr>
              <a:t>How long does it take, how much does it cost?</a:t>
            </a:r>
            <a:endParaRPr sz="1400">
              <a:solidFill>
                <a:srgbClr val="F9F9F0"/>
              </a:solidFill>
              <a:latin typeface="Josefin Sans Medium"/>
              <a:ea typeface="Josefin Sans Medium"/>
              <a:cs typeface="Josefin Sans Medium"/>
              <a:sym typeface="Josefin Sans Medium"/>
            </a:endParaRPr>
          </a:p>
          <a:p>
            <a:pPr indent="0" lvl="0" marL="0" rtl="0" algn="l">
              <a:lnSpc>
                <a:spcPct val="115000"/>
              </a:lnSpc>
              <a:spcBef>
                <a:spcPts val="0"/>
              </a:spcBef>
              <a:spcAft>
                <a:spcPts val="0"/>
              </a:spcAft>
              <a:buNone/>
            </a:pPr>
            <a:r>
              <a:t/>
            </a:r>
            <a:endParaRPr b="1" sz="1800">
              <a:solidFill>
                <a:srgbClr val="F9F9F0"/>
              </a:solidFill>
              <a:latin typeface="Josefin Sans"/>
              <a:ea typeface="Josefin Sans"/>
              <a:cs typeface="Josefin Sans"/>
              <a:sym typeface="Josefin Sans"/>
            </a:endParaRPr>
          </a:p>
        </p:txBody>
      </p:sp>
      <p:pic>
        <p:nvPicPr>
          <p:cNvPr id="173" name="Google Shape;173;p32"/>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77" name="Shape 177"/>
        <p:cNvGrpSpPr/>
        <p:nvPr/>
      </p:nvGrpSpPr>
      <p:grpSpPr>
        <a:xfrm>
          <a:off x="0" y="0"/>
          <a:ext cx="0" cy="0"/>
          <a:chOff x="0" y="0"/>
          <a:chExt cx="0" cy="0"/>
        </a:xfrm>
      </p:grpSpPr>
      <p:sp>
        <p:nvSpPr>
          <p:cNvPr id="178" name="Google Shape;178;p33"/>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000">
                <a:solidFill>
                  <a:srgbClr val="E0E1C7"/>
                </a:solidFill>
                <a:latin typeface="Josefin Sans"/>
                <a:ea typeface="Josefin Sans"/>
                <a:cs typeface="Josefin Sans"/>
                <a:sym typeface="Josefin Sans"/>
              </a:rPr>
              <a:t>Regulatory Roadmap for Asteroid Miners</a:t>
            </a:r>
            <a:endParaRPr b="1" sz="10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1000">
              <a:solidFill>
                <a:srgbClr val="E0E1C7"/>
              </a:solidFill>
              <a:latin typeface="Josefin Sans"/>
              <a:ea typeface="Josefin Sans"/>
              <a:cs typeface="Josefin Sans"/>
              <a:sym typeface="Josefin Sans"/>
            </a:endParaRPr>
          </a:p>
          <a:p>
            <a:pPr indent="0" lvl="0" marL="914400" rtl="0" algn="l">
              <a:lnSpc>
                <a:spcPct val="115000"/>
              </a:lnSpc>
              <a:spcBef>
                <a:spcPts val="0"/>
              </a:spcBef>
              <a:spcAft>
                <a:spcPts val="0"/>
              </a:spcAft>
              <a:buNone/>
            </a:pPr>
            <a:r>
              <a:t/>
            </a:r>
            <a:endParaRPr sz="1300">
              <a:solidFill>
                <a:srgbClr val="F9F9F0"/>
              </a:solidFill>
              <a:latin typeface="Josefin Sans Medium"/>
              <a:ea typeface="Josefin Sans Medium"/>
              <a:cs typeface="Josefin Sans Medium"/>
              <a:sym typeface="Josefin Sans Medium"/>
            </a:endParaRPr>
          </a:p>
          <a:p>
            <a:pPr indent="0" lvl="0" marL="0" rtl="0" algn="l">
              <a:lnSpc>
                <a:spcPct val="115000"/>
              </a:lnSpc>
              <a:spcBef>
                <a:spcPts val="0"/>
              </a:spcBef>
              <a:spcAft>
                <a:spcPts val="0"/>
              </a:spcAft>
              <a:buNone/>
            </a:pPr>
            <a:r>
              <a:rPr lang="en" sz="1400">
                <a:solidFill>
                  <a:srgbClr val="F9F9F0"/>
                </a:solidFill>
                <a:latin typeface="Josefin Sans Medium"/>
                <a:ea typeface="Josefin Sans Medium"/>
                <a:cs typeface="Josefin Sans Medium"/>
                <a:sym typeface="Josefin Sans Medium"/>
              </a:rPr>
              <a:t>3.	HOW is an interest in a space resource “perfected”? </a:t>
            </a:r>
            <a:endParaRPr sz="1400">
              <a:solidFill>
                <a:srgbClr val="F9F9F0"/>
              </a:solidFill>
              <a:latin typeface="Josefin Sans Medium"/>
              <a:ea typeface="Josefin Sans Medium"/>
              <a:cs typeface="Josefin Sans Medium"/>
              <a:sym typeface="Josefin Sans Medium"/>
            </a:endParaRPr>
          </a:p>
          <a:p>
            <a:pPr indent="-317500" lvl="1" marL="914400" rtl="0" algn="l">
              <a:lnSpc>
                <a:spcPct val="115000"/>
              </a:lnSpc>
              <a:spcBef>
                <a:spcPts val="0"/>
              </a:spcBef>
              <a:spcAft>
                <a:spcPts val="0"/>
              </a:spcAft>
              <a:buClr>
                <a:srgbClr val="F9F9F0"/>
              </a:buClr>
              <a:buSzPts val="1400"/>
              <a:buFont typeface="Josefin Sans Medium"/>
              <a:buAutoNum type="alphaLcPeriod"/>
            </a:pPr>
            <a:r>
              <a:rPr lang="en" sz="1400">
                <a:solidFill>
                  <a:srgbClr val="F9F9F0"/>
                </a:solidFill>
                <a:latin typeface="Josefin Sans Medium"/>
                <a:ea typeface="Josefin Sans Medium"/>
                <a:cs typeface="Josefin Sans Medium"/>
                <a:sym typeface="Josefin Sans Medium"/>
              </a:rPr>
              <a:t>Just claim it, and it’s yours? Or, you have to “prospect it” first? </a:t>
            </a:r>
            <a:endParaRPr sz="1400">
              <a:solidFill>
                <a:srgbClr val="F9F9F0"/>
              </a:solidFill>
              <a:latin typeface="Josefin Sans Medium"/>
              <a:ea typeface="Josefin Sans Medium"/>
              <a:cs typeface="Josefin Sans Medium"/>
              <a:sym typeface="Josefin Sans Medium"/>
            </a:endParaRPr>
          </a:p>
          <a:p>
            <a:pPr indent="-317500" lvl="1" marL="914400" rtl="0" algn="l">
              <a:lnSpc>
                <a:spcPct val="115000"/>
              </a:lnSpc>
              <a:spcBef>
                <a:spcPts val="0"/>
              </a:spcBef>
              <a:spcAft>
                <a:spcPts val="0"/>
              </a:spcAft>
              <a:buClr>
                <a:srgbClr val="F9F9F0"/>
              </a:buClr>
              <a:buSzPts val="1400"/>
              <a:buFont typeface="Josefin Sans Medium"/>
              <a:buAutoNum type="alphaLcPeriod"/>
            </a:pPr>
            <a:r>
              <a:rPr lang="en" sz="1400">
                <a:solidFill>
                  <a:srgbClr val="F9F9F0"/>
                </a:solidFill>
                <a:latin typeface="Josefin Sans Medium"/>
                <a:ea typeface="Josefin Sans Medium"/>
                <a:cs typeface="Josefin Sans Medium"/>
                <a:sym typeface="Josefin Sans Medium"/>
              </a:rPr>
              <a:t>What’s to prevent a “gold rush” of claims? </a:t>
            </a:r>
            <a:endParaRPr sz="1400">
              <a:solidFill>
                <a:srgbClr val="F9F9F0"/>
              </a:solidFill>
              <a:latin typeface="Josefin Sans Medium"/>
              <a:ea typeface="Josefin Sans Medium"/>
              <a:cs typeface="Josefin Sans Medium"/>
              <a:sym typeface="Josefin Sans Medium"/>
            </a:endParaRPr>
          </a:p>
          <a:p>
            <a:pPr indent="-317500" lvl="1" marL="914400" rtl="0" algn="l">
              <a:lnSpc>
                <a:spcPct val="115000"/>
              </a:lnSpc>
              <a:spcBef>
                <a:spcPts val="0"/>
              </a:spcBef>
              <a:spcAft>
                <a:spcPts val="0"/>
              </a:spcAft>
              <a:buClr>
                <a:srgbClr val="F9F9F0"/>
              </a:buClr>
              <a:buSzPts val="1400"/>
              <a:buFont typeface="Josefin Sans Medium"/>
              <a:buAutoNum type="alphaLcPeriod"/>
            </a:pPr>
            <a:r>
              <a:rPr lang="en" sz="1400">
                <a:solidFill>
                  <a:srgbClr val="F9F9F0"/>
                </a:solidFill>
                <a:latin typeface="Josefin Sans Medium"/>
                <a:ea typeface="Josefin Sans Medium"/>
                <a:cs typeface="Josefin Sans Medium"/>
                <a:sym typeface="Josefin Sans Medium"/>
              </a:rPr>
              <a:t>What’s the review process for applications of claims? (Interagency? International?)</a:t>
            </a:r>
            <a:endParaRPr sz="1400">
              <a:solidFill>
                <a:srgbClr val="F9F9F0"/>
              </a:solidFill>
              <a:latin typeface="Josefin Sans Medium"/>
              <a:ea typeface="Josefin Sans Medium"/>
              <a:cs typeface="Josefin Sans Medium"/>
              <a:sym typeface="Josefin Sans Medium"/>
            </a:endParaRPr>
          </a:p>
          <a:p>
            <a:pPr indent="-317500" lvl="1" marL="914400" rtl="0" algn="l">
              <a:lnSpc>
                <a:spcPct val="115000"/>
              </a:lnSpc>
              <a:spcBef>
                <a:spcPts val="0"/>
              </a:spcBef>
              <a:spcAft>
                <a:spcPts val="0"/>
              </a:spcAft>
              <a:buClr>
                <a:srgbClr val="F9F9F0"/>
              </a:buClr>
              <a:buSzPts val="1400"/>
              <a:buFont typeface="Josefin Sans Medium"/>
              <a:buAutoNum type="alphaLcPeriod"/>
            </a:pPr>
            <a:r>
              <a:rPr lang="en" sz="1400">
                <a:solidFill>
                  <a:srgbClr val="F9F9F0"/>
                </a:solidFill>
                <a:latin typeface="Josefin Sans Medium"/>
                <a:ea typeface="Josefin Sans Medium"/>
                <a:cs typeface="Josefin Sans Medium"/>
                <a:sym typeface="Josefin Sans Medium"/>
              </a:rPr>
              <a:t>Will a regulator enforce claims against “claim jumpers”?</a:t>
            </a:r>
            <a:endParaRPr sz="1400">
              <a:solidFill>
                <a:srgbClr val="F9F9F0"/>
              </a:solidFill>
              <a:latin typeface="Josefin Sans Medium"/>
              <a:ea typeface="Josefin Sans Medium"/>
              <a:cs typeface="Josefin Sans Medium"/>
              <a:sym typeface="Josefin Sans Medium"/>
            </a:endParaRPr>
          </a:p>
          <a:p>
            <a:pPr indent="0" lvl="0" marL="457200" rtl="0" algn="l">
              <a:lnSpc>
                <a:spcPct val="115000"/>
              </a:lnSpc>
              <a:spcBef>
                <a:spcPts val="0"/>
              </a:spcBef>
              <a:spcAft>
                <a:spcPts val="0"/>
              </a:spcAft>
              <a:buNone/>
            </a:pPr>
            <a:r>
              <a:t/>
            </a:r>
            <a:endParaRPr sz="1400">
              <a:solidFill>
                <a:srgbClr val="F9F9F0"/>
              </a:solidFill>
              <a:latin typeface="Josefin Sans Medium"/>
              <a:ea typeface="Josefin Sans Medium"/>
              <a:cs typeface="Josefin Sans Medium"/>
              <a:sym typeface="Josefin Sans Medium"/>
            </a:endParaRPr>
          </a:p>
          <a:p>
            <a:pPr indent="0" lvl="0" marL="0" rtl="0" algn="l">
              <a:lnSpc>
                <a:spcPct val="115000"/>
              </a:lnSpc>
              <a:spcBef>
                <a:spcPts val="0"/>
              </a:spcBef>
              <a:spcAft>
                <a:spcPts val="0"/>
              </a:spcAft>
              <a:buNone/>
            </a:pPr>
            <a:r>
              <a:t/>
            </a:r>
            <a:endParaRPr sz="1400">
              <a:solidFill>
                <a:srgbClr val="F9F9F0"/>
              </a:solidFill>
              <a:latin typeface="Josefin Sans Medium"/>
              <a:ea typeface="Josefin Sans Medium"/>
              <a:cs typeface="Josefin Sans Medium"/>
              <a:sym typeface="Josefin Sans Medium"/>
            </a:endParaRPr>
          </a:p>
          <a:p>
            <a:pPr indent="0" lvl="0" marL="0" rtl="0" algn="l">
              <a:lnSpc>
                <a:spcPct val="115000"/>
              </a:lnSpc>
              <a:spcBef>
                <a:spcPts val="0"/>
              </a:spcBef>
              <a:spcAft>
                <a:spcPts val="0"/>
              </a:spcAft>
              <a:buNone/>
            </a:pPr>
            <a:r>
              <a:rPr lang="en" sz="1400">
                <a:solidFill>
                  <a:srgbClr val="F9F9F0"/>
                </a:solidFill>
                <a:latin typeface="Josefin Sans Medium"/>
                <a:ea typeface="Josefin Sans Medium"/>
                <a:cs typeface="Josefin Sans Medium"/>
                <a:sym typeface="Josefin Sans Medium"/>
              </a:rPr>
              <a:t>4.	What are the limits, or boundaries, of a permit to mine space resources?</a:t>
            </a:r>
            <a:endParaRPr sz="1400">
              <a:solidFill>
                <a:srgbClr val="F9F9F0"/>
              </a:solidFill>
              <a:latin typeface="Josefin Sans Medium"/>
              <a:ea typeface="Josefin Sans Medium"/>
              <a:cs typeface="Josefin Sans Medium"/>
              <a:sym typeface="Josefin Sans Medium"/>
            </a:endParaRPr>
          </a:p>
          <a:p>
            <a:pPr indent="0" lvl="0" marL="914400" rtl="0" algn="l">
              <a:lnSpc>
                <a:spcPct val="115000"/>
              </a:lnSpc>
              <a:spcBef>
                <a:spcPts val="0"/>
              </a:spcBef>
              <a:spcAft>
                <a:spcPts val="0"/>
              </a:spcAft>
              <a:buNone/>
            </a:pPr>
            <a:r>
              <a:rPr lang="en" sz="1400">
                <a:solidFill>
                  <a:srgbClr val="C4A4A7"/>
                </a:solidFill>
                <a:latin typeface="Josefin Sans Medium"/>
                <a:ea typeface="Josefin Sans Medium"/>
                <a:cs typeface="Josefin Sans Medium"/>
                <a:sym typeface="Josefin Sans Medium"/>
              </a:rPr>
              <a:t>Time bound</a:t>
            </a:r>
            <a:r>
              <a:rPr lang="en" sz="1400">
                <a:solidFill>
                  <a:srgbClr val="F9F9F0"/>
                </a:solidFill>
                <a:latin typeface="Josefin Sans Medium"/>
                <a:ea typeface="Josefin Sans Medium"/>
                <a:cs typeface="Josefin Sans Medium"/>
                <a:sym typeface="Josefin Sans Medium"/>
              </a:rPr>
              <a:t> : permittee can mine asteroid </a:t>
            </a:r>
            <a:r>
              <a:rPr i="1" lang="en" sz="1400">
                <a:solidFill>
                  <a:srgbClr val="F9F9F0"/>
                </a:solidFill>
                <a:latin typeface="Josefin Sans Medium"/>
                <a:ea typeface="Josefin Sans Medium"/>
                <a:cs typeface="Josefin Sans Medium"/>
                <a:sym typeface="Josefin Sans Medium"/>
              </a:rPr>
              <a:t>x </a:t>
            </a:r>
            <a:r>
              <a:rPr lang="en" sz="1400">
                <a:solidFill>
                  <a:srgbClr val="F9F9F0"/>
                </a:solidFill>
                <a:latin typeface="Josefin Sans Medium"/>
                <a:ea typeface="Josefin Sans Medium"/>
                <a:cs typeface="Josefin Sans Medium"/>
                <a:sym typeface="Josefin Sans Medium"/>
              </a:rPr>
              <a:t>or location </a:t>
            </a:r>
            <a:r>
              <a:rPr i="1" lang="en" sz="1400">
                <a:solidFill>
                  <a:srgbClr val="F9F9F0"/>
                </a:solidFill>
                <a:latin typeface="Josefin Sans Medium"/>
                <a:ea typeface="Josefin Sans Medium"/>
                <a:cs typeface="Josefin Sans Medium"/>
                <a:sym typeface="Josefin Sans Medium"/>
              </a:rPr>
              <a:t>x</a:t>
            </a:r>
            <a:r>
              <a:rPr lang="en" sz="1400">
                <a:solidFill>
                  <a:srgbClr val="F9F9F0"/>
                </a:solidFill>
                <a:latin typeface="Josefin Sans Medium"/>
                <a:ea typeface="Josefin Sans Medium"/>
                <a:cs typeface="Josefin Sans Medium"/>
                <a:sym typeface="Josefin Sans Medium"/>
              </a:rPr>
              <a:t> for </a:t>
            </a:r>
            <a:r>
              <a:rPr i="1" lang="en" sz="1400">
                <a:solidFill>
                  <a:srgbClr val="F9F9F0"/>
                </a:solidFill>
                <a:latin typeface="Josefin Sans Medium"/>
                <a:ea typeface="Josefin Sans Medium"/>
                <a:cs typeface="Josefin Sans Medium"/>
                <a:sym typeface="Josefin Sans Medium"/>
              </a:rPr>
              <a:t>y</a:t>
            </a:r>
            <a:r>
              <a:rPr lang="en" sz="1400">
                <a:solidFill>
                  <a:srgbClr val="F9F9F0"/>
                </a:solidFill>
                <a:latin typeface="Josefin Sans Medium"/>
                <a:ea typeface="Josefin Sans Medium"/>
                <a:cs typeface="Josefin Sans Medium"/>
                <a:sym typeface="Josefin Sans Medium"/>
              </a:rPr>
              <a:t> years (but no more), or</a:t>
            </a:r>
            <a:endParaRPr sz="1400">
              <a:solidFill>
                <a:srgbClr val="F9F9F0"/>
              </a:solidFill>
              <a:latin typeface="Josefin Sans Medium"/>
              <a:ea typeface="Josefin Sans Medium"/>
              <a:cs typeface="Josefin Sans Medium"/>
              <a:sym typeface="Josefin Sans Medium"/>
            </a:endParaRPr>
          </a:p>
          <a:p>
            <a:pPr indent="0" lvl="0" marL="914400" rtl="0" algn="l">
              <a:lnSpc>
                <a:spcPct val="115000"/>
              </a:lnSpc>
              <a:spcBef>
                <a:spcPts val="0"/>
              </a:spcBef>
              <a:spcAft>
                <a:spcPts val="0"/>
              </a:spcAft>
              <a:buNone/>
            </a:pPr>
            <a:r>
              <a:rPr lang="en" sz="1400">
                <a:solidFill>
                  <a:srgbClr val="C4A4A7"/>
                </a:solidFill>
                <a:latin typeface="Josefin Sans Medium"/>
                <a:ea typeface="Josefin Sans Medium"/>
                <a:cs typeface="Josefin Sans Medium"/>
                <a:sym typeface="Josefin Sans Medium"/>
              </a:rPr>
              <a:t>Extent bound </a:t>
            </a:r>
            <a:r>
              <a:rPr lang="en" sz="1400">
                <a:solidFill>
                  <a:srgbClr val="F9F9F0"/>
                </a:solidFill>
                <a:latin typeface="Josefin Sans Medium"/>
                <a:ea typeface="Josefin Sans Medium"/>
                <a:cs typeface="Josefin Sans Medium"/>
                <a:sym typeface="Josefin Sans Medium"/>
              </a:rPr>
              <a:t>: permittee can recover </a:t>
            </a:r>
            <a:r>
              <a:rPr i="1" lang="en" sz="1400">
                <a:solidFill>
                  <a:srgbClr val="F9F9F0"/>
                </a:solidFill>
                <a:latin typeface="Josefin Sans Medium"/>
                <a:ea typeface="Josefin Sans Medium"/>
                <a:cs typeface="Josefin Sans Medium"/>
                <a:sym typeface="Josefin Sans Medium"/>
              </a:rPr>
              <a:t>x</a:t>
            </a:r>
            <a:r>
              <a:rPr lang="en" sz="1400">
                <a:solidFill>
                  <a:srgbClr val="F9F9F0"/>
                </a:solidFill>
                <a:latin typeface="Josefin Sans Medium"/>
                <a:ea typeface="Josefin Sans Medium"/>
                <a:cs typeface="Josefin Sans Medium"/>
                <a:sym typeface="Josefin Sans Medium"/>
              </a:rPr>
              <a:t> tons (but no more) of resource </a:t>
            </a:r>
            <a:r>
              <a:rPr i="1" lang="en" sz="1400">
                <a:solidFill>
                  <a:srgbClr val="F9F9F0"/>
                </a:solidFill>
                <a:latin typeface="Josefin Sans Medium"/>
                <a:ea typeface="Josefin Sans Medium"/>
                <a:cs typeface="Josefin Sans Medium"/>
                <a:sym typeface="Josefin Sans Medium"/>
              </a:rPr>
              <a:t>y</a:t>
            </a:r>
            <a:r>
              <a:rPr lang="en" sz="1400">
                <a:solidFill>
                  <a:srgbClr val="F9F9F0"/>
                </a:solidFill>
                <a:latin typeface="Josefin Sans Medium"/>
                <a:ea typeface="Josefin Sans Medium"/>
                <a:cs typeface="Josefin Sans Medium"/>
                <a:sym typeface="Josefin Sans Medium"/>
              </a:rPr>
              <a:t> (but nothing else), or</a:t>
            </a:r>
            <a:endParaRPr sz="1400">
              <a:solidFill>
                <a:srgbClr val="F9F9F0"/>
              </a:solidFill>
              <a:latin typeface="Josefin Sans Medium"/>
              <a:ea typeface="Josefin Sans Medium"/>
              <a:cs typeface="Josefin Sans Medium"/>
              <a:sym typeface="Josefin Sans Medium"/>
            </a:endParaRPr>
          </a:p>
          <a:p>
            <a:pPr indent="0" lvl="0" marL="914400" rtl="0" algn="l">
              <a:lnSpc>
                <a:spcPct val="115000"/>
              </a:lnSpc>
              <a:spcBef>
                <a:spcPts val="0"/>
              </a:spcBef>
              <a:spcAft>
                <a:spcPts val="0"/>
              </a:spcAft>
              <a:buNone/>
            </a:pPr>
            <a:r>
              <a:rPr lang="en" sz="1400">
                <a:solidFill>
                  <a:srgbClr val="C4A4A7"/>
                </a:solidFill>
                <a:latin typeface="Josefin Sans Medium"/>
                <a:ea typeface="Josefin Sans Medium"/>
                <a:cs typeface="Josefin Sans Medium"/>
                <a:sym typeface="Josefin Sans Medium"/>
              </a:rPr>
              <a:t>Activity bound </a:t>
            </a:r>
            <a:r>
              <a:rPr lang="en" sz="1400">
                <a:solidFill>
                  <a:srgbClr val="F9F9F0"/>
                </a:solidFill>
                <a:latin typeface="Josefin Sans Medium"/>
                <a:ea typeface="Josefin Sans Medium"/>
                <a:cs typeface="Josefin Sans Medium"/>
                <a:sym typeface="Josefin Sans Medium"/>
              </a:rPr>
              <a:t>: permittee can mine, but must sell to </a:t>
            </a:r>
            <a:r>
              <a:rPr i="1" lang="en" sz="1400">
                <a:solidFill>
                  <a:srgbClr val="F9F9F0"/>
                </a:solidFill>
                <a:latin typeface="Josefin Sans Medium"/>
                <a:ea typeface="Josefin Sans Medium"/>
                <a:cs typeface="Josefin Sans Medium"/>
                <a:sym typeface="Josefin Sans Medium"/>
              </a:rPr>
              <a:t>x</a:t>
            </a:r>
            <a:r>
              <a:rPr lang="en" sz="1400">
                <a:solidFill>
                  <a:srgbClr val="F9F9F0"/>
                </a:solidFill>
                <a:latin typeface="Josefin Sans Medium"/>
                <a:ea typeface="Josefin Sans Medium"/>
                <a:cs typeface="Josefin Sans Medium"/>
                <a:sym typeface="Josefin Sans Medium"/>
              </a:rPr>
              <a:t>, or utilize for only </a:t>
            </a:r>
            <a:r>
              <a:rPr i="1" lang="en" sz="1400">
                <a:solidFill>
                  <a:srgbClr val="F9F9F0"/>
                </a:solidFill>
                <a:latin typeface="Josefin Sans Medium"/>
                <a:ea typeface="Josefin Sans Medium"/>
                <a:cs typeface="Josefin Sans Medium"/>
                <a:sym typeface="Josefin Sans Medium"/>
              </a:rPr>
              <a:t>y</a:t>
            </a:r>
            <a:r>
              <a:rPr lang="en" sz="1400">
                <a:solidFill>
                  <a:srgbClr val="F9F9F0"/>
                </a:solidFill>
                <a:latin typeface="Josefin Sans Medium"/>
                <a:ea typeface="Josefin Sans Medium"/>
                <a:cs typeface="Josefin Sans Medium"/>
                <a:sym typeface="Josefin Sans Medium"/>
              </a:rPr>
              <a:t> purpose(s)? </a:t>
            </a:r>
            <a:endParaRPr sz="1400">
              <a:solidFill>
                <a:srgbClr val="F9F9F0"/>
              </a:solidFill>
              <a:latin typeface="Josefin Sans Medium"/>
              <a:ea typeface="Josefin Sans Medium"/>
              <a:cs typeface="Josefin Sans Medium"/>
              <a:sym typeface="Josefin Sans Medium"/>
            </a:endParaRPr>
          </a:p>
          <a:p>
            <a:pPr indent="0" lvl="0" marL="0" rtl="0" algn="l">
              <a:lnSpc>
                <a:spcPct val="115000"/>
              </a:lnSpc>
              <a:spcBef>
                <a:spcPts val="0"/>
              </a:spcBef>
              <a:spcAft>
                <a:spcPts val="0"/>
              </a:spcAft>
              <a:buNone/>
            </a:pPr>
            <a:r>
              <a:t/>
            </a:r>
            <a:endParaRPr sz="1300">
              <a:solidFill>
                <a:srgbClr val="F9F9F0"/>
              </a:solidFill>
              <a:latin typeface="Josefin Sans Medium"/>
              <a:ea typeface="Josefin Sans Medium"/>
              <a:cs typeface="Josefin Sans Medium"/>
              <a:sym typeface="Josefin Sans Medium"/>
            </a:endParaRPr>
          </a:p>
          <a:p>
            <a:pPr indent="0" lvl="0" marL="0" rtl="0" algn="l">
              <a:lnSpc>
                <a:spcPct val="115000"/>
              </a:lnSpc>
              <a:spcBef>
                <a:spcPts val="0"/>
              </a:spcBef>
              <a:spcAft>
                <a:spcPts val="0"/>
              </a:spcAft>
              <a:buNone/>
            </a:pPr>
            <a:r>
              <a:t/>
            </a:r>
            <a:endParaRPr b="1" sz="1800">
              <a:solidFill>
                <a:srgbClr val="F9F9F0"/>
              </a:solidFill>
              <a:latin typeface="Josefin Sans"/>
              <a:ea typeface="Josefin Sans"/>
              <a:cs typeface="Josefin Sans"/>
              <a:sym typeface="Josefin Sans"/>
            </a:endParaRPr>
          </a:p>
        </p:txBody>
      </p:sp>
      <p:pic>
        <p:nvPicPr>
          <p:cNvPr id="179" name="Google Shape;179;p33"/>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83" name="Shape 183"/>
        <p:cNvGrpSpPr/>
        <p:nvPr/>
      </p:nvGrpSpPr>
      <p:grpSpPr>
        <a:xfrm>
          <a:off x="0" y="0"/>
          <a:ext cx="0" cy="0"/>
          <a:chOff x="0" y="0"/>
          <a:chExt cx="0" cy="0"/>
        </a:xfrm>
      </p:grpSpPr>
      <p:sp>
        <p:nvSpPr>
          <p:cNvPr id="184" name="Google Shape;184;p34"/>
          <p:cNvSpPr txBox="1"/>
          <p:nvPr>
            <p:ph type="ctrTitle"/>
          </p:nvPr>
        </p:nvSpPr>
        <p:spPr>
          <a:xfrm>
            <a:off x="455475" y="462500"/>
            <a:ext cx="8233800" cy="409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i="1" lang="en" sz="2900">
                <a:solidFill>
                  <a:srgbClr val="C4A4A7"/>
                </a:solidFill>
                <a:highlight>
                  <a:srgbClr val="13294B"/>
                </a:highlight>
                <a:latin typeface="Josefin Sans"/>
                <a:ea typeface="Josefin Sans"/>
                <a:cs typeface="Josefin Sans"/>
                <a:sym typeface="Josefin Sans"/>
              </a:rPr>
              <a:t>National Approaches</a:t>
            </a:r>
            <a:endParaRPr b="1" sz="2900">
              <a:solidFill>
                <a:srgbClr val="E0E1C7"/>
              </a:solidFill>
              <a:highlight>
                <a:srgbClr val="13294B"/>
              </a:highlight>
              <a:latin typeface="Josefin Sans"/>
              <a:ea typeface="Josefin Sans"/>
              <a:cs typeface="Josefin Sans"/>
              <a:sym typeface="Josefin Sans"/>
            </a:endParaRPr>
          </a:p>
        </p:txBody>
      </p:sp>
      <p:pic>
        <p:nvPicPr>
          <p:cNvPr id="185" name="Google Shape;185;p34"/>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89" name="Shape 189"/>
        <p:cNvGrpSpPr/>
        <p:nvPr/>
      </p:nvGrpSpPr>
      <p:grpSpPr>
        <a:xfrm>
          <a:off x="0" y="0"/>
          <a:ext cx="0" cy="0"/>
          <a:chOff x="0" y="0"/>
          <a:chExt cx="0" cy="0"/>
        </a:xfrm>
      </p:grpSpPr>
      <p:sp>
        <p:nvSpPr>
          <p:cNvPr id="190" name="Google Shape;190;p35"/>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C4A4A7"/>
                </a:solidFill>
                <a:highlight>
                  <a:srgbClr val="13294B"/>
                </a:highlight>
                <a:latin typeface="Josefin Sans"/>
                <a:ea typeface="Josefin Sans"/>
                <a:cs typeface="Josefin Sans"/>
                <a:sym typeface="Josefin Sans"/>
              </a:rPr>
              <a:t>National Space Legislation on Space Mineral Resources </a:t>
            </a:r>
            <a:endParaRPr b="1" sz="18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C4A4A7"/>
              </a:solidFill>
              <a:highlight>
                <a:srgbClr val="13294B"/>
              </a:highlight>
              <a:latin typeface="Josefin Sans"/>
              <a:ea typeface="Josefin Sans"/>
              <a:cs typeface="Josefin Sans"/>
              <a:sym typeface="Josefin Sans"/>
            </a:endParaRPr>
          </a:p>
          <a:p>
            <a:pPr indent="0" lvl="0" marL="0" rtl="0" algn="l">
              <a:lnSpc>
                <a:spcPct val="100000"/>
              </a:lnSpc>
              <a:spcBef>
                <a:spcPts val="0"/>
              </a:spcBef>
              <a:spcAft>
                <a:spcPts val="0"/>
              </a:spcAft>
              <a:buNone/>
            </a:pPr>
            <a:r>
              <a:rPr lang="en" sz="1800">
                <a:solidFill>
                  <a:srgbClr val="C4A4A7"/>
                </a:solidFill>
                <a:highlight>
                  <a:srgbClr val="13294B"/>
                </a:highlight>
                <a:latin typeface="Josefin Sans"/>
                <a:ea typeface="Josefin Sans"/>
                <a:cs typeface="Josefin Sans"/>
                <a:sym typeface="Josefin Sans"/>
              </a:rPr>
              <a:t>United States of America</a:t>
            </a:r>
            <a:endParaRPr sz="1800">
              <a:solidFill>
                <a:srgbClr val="C4A4A7"/>
              </a:solidFill>
              <a:highlight>
                <a:srgbClr val="13294B"/>
              </a:highlight>
              <a:latin typeface="Josefin Sans"/>
              <a:ea typeface="Josefin Sans"/>
              <a:cs typeface="Josefin Sans"/>
              <a:sym typeface="Josefin Sans"/>
            </a:endParaRPr>
          </a:p>
          <a:p>
            <a:pPr indent="0" lvl="0" marL="457200" rtl="0" algn="l">
              <a:lnSpc>
                <a:spcPct val="100000"/>
              </a:lnSpc>
              <a:spcBef>
                <a:spcPts val="0"/>
              </a:spcBef>
              <a:spcAft>
                <a:spcPts val="0"/>
              </a:spcAft>
              <a:buNone/>
            </a:pPr>
            <a:r>
              <a:rPr lang="en" sz="1300">
                <a:solidFill>
                  <a:srgbClr val="E0E1C7"/>
                </a:solidFill>
                <a:highlight>
                  <a:srgbClr val="13294B"/>
                </a:highlight>
                <a:uFill>
                  <a:noFill/>
                </a:uFill>
                <a:latin typeface="Josefin Sans"/>
                <a:ea typeface="Josefin Sans"/>
                <a:cs typeface="Josefin Sans"/>
                <a:sym typeface="Josefin Sans"/>
                <a:hlinkClick r:id="rId3">
                  <a:extLst>
                    <a:ext uri="{A12FA001-AC4F-418D-AE19-62706E023703}">
                      <ahyp:hlinkClr val="tx"/>
                    </a:ext>
                  </a:extLst>
                </a:hlinkClick>
              </a:rPr>
              <a:t>US Commercial Space Launch Competitiveness Act</a:t>
            </a:r>
            <a:r>
              <a:rPr lang="en" sz="1300">
                <a:solidFill>
                  <a:srgbClr val="E0E1C7"/>
                </a:solidFill>
                <a:highlight>
                  <a:srgbClr val="13294B"/>
                </a:highlight>
                <a:latin typeface="Josefin Sans"/>
                <a:ea typeface="Josefin Sans"/>
                <a:cs typeface="Josefin Sans"/>
                <a:sym typeface="Josefin Sans"/>
              </a:rPr>
              <a:t> (2015)</a:t>
            </a:r>
            <a:endParaRPr sz="1300">
              <a:solidFill>
                <a:srgbClr val="E0E1C7"/>
              </a:solidFill>
              <a:highlight>
                <a:srgbClr val="13294B"/>
              </a:highlight>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sz="1800">
              <a:solidFill>
                <a:srgbClr val="E0E1C7"/>
              </a:solidFill>
              <a:highlight>
                <a:srgbClr val="13294B"/>
              </a:highlight>
              <a:latin typeface="Josefin Sans"/>
              <a:ea typeface="Josefin Sans"/>
              <a:cs typeface="Josefin Sans"/>
              <a:sym typeface="Josefin Sans"/>
            </a:endParaRPr>
          </a:p>
          <a:p>
            <a:pPr indent="0" lvl="0" marL="0" rtl="0" algn="l">
              <a:lnSpc>
                <a:spcPct val="100000"/>
              </a:lnSpc>
              <a:spcBef>
                <a:spcPts val="0"/>
              </a:spcBef>
              <a:spcAft>
                <a:spcPts val="0"/>
              </a:spcAft>
              <a:buNone/>
            </a:pPr>
            <a:r>
              <a:rPr lang="en" sz="1800">
                <a:solidFill>
                  <a:srgbClr val="C4A4A7"/>
                </a:solidFill>
                <a:highlight>
                  <a:srgbClr val="13294B"/>
                </a:highlight>
                <a:latin typeface="Josefin Sans"/>
                <a:ea typeface="Josefin Sans"/>
                <a:cs typeface="Josefin Sans"/>
                <a:sym typeface="Josefin Sans"/>
              </a:rPr>
              <a:t>Luxembourg</a:t>
            </a:r>
            <a:endParaRPr sz="1400">
              <a:solidFill>
                <a:srgbClr val="C4A4A7"/>
              </a:solidFill>
              <a:highlight>
                <a:srgbClr val="13294B"/>
              </a:highlight>
              <a:latin typeface="Josefin Sans"/>
              <a:ea typeface="Josefin Sans"/>
              <a:cs typeface="Josefin Sans"/>
              <a:sym typeface="Josefin Sans"/>
            </a:endParaRPr>
          </a:p>
          <a:p>
            <a:pPr indent="457200" lvl="0" marL="0" rtl="0" algn="l">
              <a:lnSpc>
                <a:spcPct val="100000"/>
              </a:lnSpc>
              <a:spcBef>
                <a:spcPts val="0"/>
              </a:spcBef>
              <a:spcAft>
                <a:spcPts val="0"/>
              </a:spcAft>
              <a:buNone/>
            </a:pPr>
            <a:r>
              <a:rPr lang="en" sz="1300">
                <a:solidFill>
                  <a:srgbClr val="E0E1C7"/>
                </a:solidFill>
                <a:highlight>
                  <a:srgbClr val="13294B"/>
                </a:highlight>
                <a:uFill>
                  <a:noFill/>
                </a:uFill>
                <a:latin typeface="Josefin Sans"/>
                <a:ea typeface="Josefin Sans"/>
                <a:cs typeface="Josefin Sans"/>
                <a:sym typeface="Josefin Sans"/>
                <a:hlinkClick r:id="rId4">
                  <a:extLst>
                    <a:ext uri="{A12FA001-AC4F-418D-AE19-62706E023703}">
                      <ahyp:hlinkClr val="tx"/>
                    </a:ext>
                  </a:extLst>
                </a:hlinkClick>
              </a:rPr>
              <a:t>Law on the Exploration and Use of Space Resources</a:t>
            </a:r>
            <a:r>
              <a:rPr lang="en" sz="1300">
                <a:solidFill>
                  <a:srgbClr val="E0E1C7"/>
                </a:solidFill>
                <a:highlight>
                  <a:srgbClr val="13294B"/>
                </a:highlight>
                <a:latin typeface="Josefin Sans"/>
                <a:ea typeface="Josefin Sans"/>
                <a:cs typeface="Josefin Sans"/>
                <a:sym typeface="Josefin Sans"/>
              </a:rPr>
              <a:t> (2017)</a:t>
            </a:r>
            <a:endParaRPr sz="1300">
              <a:solidFill>
                <a:srgbClr val="E0E1C7"/>
              </a:solidFill>
              <a:highlight>
                <a:srgbClr val="13294B"/>
              </a:highlight>
              <a:latin typeface="Josefin Sans"/>
              <a:ea typeface="Josefin Sans"/>
              <a:cs typeface="Josefin Sans"/>
              <a:sym typeface="Josefin Sans"/>
            </a:endParaRPr>
          </a:p>
          <a:p>
            <a:pPr indent="457200" lvl="0" marL="0" rtl="0" algn="l">
              <a:lnSpc>
                <a:spcPct val="100000"/>
              </a:lnSpc>
              <a:spcBef>
                <a:spcPts val="0"/>
              </a:spcBef>
              <a:spcAft>
                <a:spcPts val="0"/>
              </a:spcAft>
              <a:buNone/>
            </a:pPr>
            <a:r>
              <a:rPr lang="en" sz="1300">
                <a:solidFill>
                  <a:srgbClr val="E0E1C7"/>
                </a:solidFill>
                <a:highlight>
                  <a:srgbClr val="13294B"/>
                </a:highlight>
                <a:uFill>
                  <a:noFill/>
                </a:uFill>
                <a:latin typeface="Josefin Sans"/>
                <a:ea typeface="Josefin Sans"/>
                <a:cs typeface="Josefin Sans"/>
                <a:sym typeface="Josefin Sans"/>
                <a:hlinkClick r:id="rId5">
                  <a:extLst>
                    <a:ext uri="{A12FA001-AC4F-418D-AE19-62706E023703}">
                      <ahyp:hlinkClr val="tx"/>
                    </a:ext>
                  </a:extLst>
                </a:hlinkClick>
              </a:rPr>
              <a:t>Law on Space Activities</a:t>
            </a:r>
            <a:r>
              <a:rPr lang="en" sz="1300">
                <a:solidFill>
                  <a:srgbClr val="E0E1C7"/>
                </a:solidFill>
                <a:highlight>
                  <a:srgbClr val="13294B"/>
                </a:highlight>
                <a:latin typeface="Josefin Sans"/>
                <a:ea typeface="Josefin Sans"/>
                <a:cs typeface="Josefin Sans"/>
                <a:sym typeface="Josefin Sans"/>
              </a:rPr>
              <a:t> (2020)</a:t>
            </a:r>
            <a:endParaRPr sz="1300">
              <a:solidFill>
                <a:srgbClr val="E0E1C7"/>
              </a:solidFill>
              <a:highlight>
                <a:srgbClr val="13294B"/>
              </a:highlight>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sz="1800">
              <a:solidFill>
                <a:srgbClr val="E0E1C7"/>
              </a:solidFill>
              <a:highlight>
                <a:srgbClr val="13294B"/>
              </a:highlight>
              <a:latin typeface="Josefin Sans"/>
              <a:ea typeface="Josefin Sans"/>
              <a:cs typeface="Josefin Sans"/>
              <a:sym typeface="Josefin Sans"/>
            </a:endParaRPr>
          </a:p>
          <a:p>
            <a:pPr indent="0" lvl="0" marL="0" rtl="0" algn="l">
              <a:lnSpc>
                <a:spcPct val="100000"/>
              </a:lnSpc>
              <a:spcBef>
                <a:spcPts val="0"/>
              </a:spcBef>
              <a:spcAft>
                <a:spcPts val="0"/>
              </a:spcAft>
              <a:buNone/>
            </a:pPr>
            <a:r>
              <a:rPr lang="en" sz="1800">
                <a:solidFill>
                  <a:srgbClr val="C4A4A7"/>
                </a:solidFill>
                <a:highlight>
                  <a:srgbClr val="13294B"/>
                </a:highlight>
                <a:latin typeface="Josefin Sans"/>
                <a:ea typeface="Josefin Sans"/>
                <a:cs typeface="Josefin Sans"/>
                <a:sym typeface="Josefin Sans"/>
              </a:rPr>
              <a:t>United Arab Emirates</a:t>
            </a:r>
            <a:endParaRPr sz="1800">
              <a:solidFill>
                <a:srgbClr val="C4A4A7"/>
              </a:solidFill>
              <a:highlight>
                <a:srgbClr val="13294B"/>
              </a:highlight>
              <a:latin typeface="Josefin Sans"/>
              <a:ea typeface="Josefin Sans"/>
              <a:cs typeface="Josefin Sans"/>
              <a:sym typeface="Josefin Sans"/>
            </a:endParaRPr>
          </a:p>
          <a:p>
            <a:pPr indent="0" lvl="0" marL="0" rtl="0" algn="l">
              <a:lnSpc>
                <a:spcPct val="100000"/>
              </a:lnSpc>
              <a:spcBef>
                <a:spcPts val="0"/>
              </a:spcBef>
              <a:spcAft>
                <a:spcPts val="0"/>
              </a:spcAft>
              <a:buNone/>
            </a:pPr>
            <a:r>
              <a:rPr lang="en" sz="1300">
                <a:solidFill>
                  <a:srgbClr val="E0E1C7"/>
                </a:solidFill>
                <a:highlight>
                  <a:srgbClr val="13294B"/>
                </a:highlight>
                <a:latin typeface="Josefin Sans"/>
                <a:ea typeface="Josefin Sans"/>
                <a:cs typeface="Josefin Sans"/>
                <a:sym typeface="Josefin Sans"/>
              </a:rPr>
              <a:t>	</a:t>
            </a:r>
            <a:r>
              <a:rPr lang="en" sz="1300">
                <a:solidFill>
                  <a:srgbClr val="E0E1C7"/>
                </a:solidFill>
                <a:highlight>
                  <a:srgbClr val="13294B"/>
                </a:highlight>
                <a:uFill>
                  <a:noFill/>
                </a:uFill>
                <a:latin typeface="Josefin Sans"/>
                <a:ea typeface="Josefin Sans"/>
                <a:cs typeface="Josefin Sans"/>
                <a:sym typeface="Josefin Sans"/>
                <a:hlinkClick r:id="rId6">
                  <a:extLst>
                    <a:ext uri="{A12FA001-AC4F-418D-AE19-62706E023703}">
                      <ahyp:hlinkClr val="tx"/>
                    </a:ext>
                  </a:extLst>
                </a:hlinkClick>
              </a:rPr>
              <a:t>Federal Law on the Regulation of the Space Sector (2019)</a:t>
            </a:r>
            <a:endParaRPr sz="1300">
              <a:solidFill>
                <a:srgbClr val="E0E1C7"/>
              </a:solidFill>
              <a:highlight>
                <a:srgbClr val="13294B"/>
              </a:highlight>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sz="1800">
              <a:solidFill>
                <a:srgbClr val="E0E1C7"/>
              </a:solidFill>
              <a:highlight>
                <a:srgbClr val="13294B"/>
              </a:highlight>
              <a:latin typeface="Josefin Sans"/>
              <a:ea typeface="Josefin Sans"/>
              <a:cs typeface="Josefin Sans"/>
              <a:sym typeface="Josefin Sans"/>
            </a:endParaRPr>
          </a:p>
          <a:p>
            <a:pPr indent="0" lvl="0" marL="0" rtl="0" algn="l">
              <a:lnSpc>
                <a:spcPct val="100000"/>
              </a:lnSpc>
              <a:spcBef>
                <a:spcPts val="0"/>
              </a:spcBef>
              <a:spcAft>
                <a:spcPts val="0"/>
              </a:spcAft>
              <a:buNone/>
            </a:pPr>
            <a:r>
              <a:rPr lang="en" sz="1800">
                <a:solidFill>
                  <a:srgbClr val="C4A4A7"/>
                </a:solidFill>
                <a:highlight>
                  <a:srgbClr val="13294B"/>
                </a:highlight>
                <a:latin typeface="Josefin Sans"/>
                <a:ea typeface="Josefin Sans"/>
                <a:cs typeface="Josefin Sans"/>
                <a:sym typeface="Josefin Sans"/>
              </a:rPr>
              <a:t>Japan</a:t>
            </a:r>
            <a:endParaRPr sz="1800">
              <a:solidFill>
                <a:srgbClr val="C4A4A7"/>
              </a:solidFill>
              <a:highlight>
                <a:srgbClr val="13294B"/>
              </a:highlight>
              <a:latin typeface="Josefin Sans"/>
              <a:ea typeface="Josefin Sans"/>
              <a:cs typeface="Josefin Sans"/>
              <a:sym typeface="Josefin Sans"/>
            </a:endParaRPr>
          </a:p>
          <a:p>
            <a:pPr indent="457200" lvl="0" marL="0" rtl="0" algn="l">
              <a:lnSpc>
                <a:spcPct val="100000"/>
              </a:lnSpc>
              <a:spcBef>
                <a:spcPts val="0"/>
              </a:spcBef>
              <a:spcAft>
                <a:spcPts val="0"/>
              </a:spcAft>
              <a:buNone/>
            </a:pPr>
            <a:r>
              <a:rPr lang="en" sz="1300">
                <a:solidFill>
                  <a:srgbClr val="E0E1C7"/>
                </a:solidFill>
                <a:highlight>
                  <a:srgbClr val="13294B"/>
                </a:highlight>
                <a:latin typeface="Josefin Sans"/>
                <a:ea typeface="Josefin Sans"/>
                <a:cs typeface="Josefin Sans"/>
                <a:sym typeface="Josefin Sans"/>
              </a:rPr>
              <a:t>Space Activities Act (2018)</a:t>
            </a:r>
            <a:endParaRPr sz="1300">
              <a:solidFill>
                <a:srgbClr val="E0E1C7"/>
              </a:solidFill>
              <a:highlight>
                <a:srgbClr val="13294B"/>
              </a:highlight>
              <a:latin typeface="Josefin Sans"/>
              <a:ea typeface="Josefin Sans"/>
              <a:cs typeface="Josefin Sans"/>
              <a:sym typeface="Josefin Sans"/>
            </a:endParaRPr>
          </a:p>
          <a:p>
            <a:pPr indent="457200" lvl="0" marL="0" rtl="0" algn="l">
              <a:lnSpc>
                <a:spcPct val="100000"/>
              </a:lnSpc>
              <a:spcBef>
                <a:spcPts val="0"/>
              </a:spcBef>
              <a:spcAft>
                <a:spcPts val="0"/>
              </a:spcAft>
              <a:buNone/>
            </a:pPr>
            <a:r>
              <a:rPr lang="en" sz="1300">
                <a:solidFill>
                  <a:srgbClr val="E0E1C7"/>
                </a:solidFill>
                <a:highlight>
                  <a:srgbClr val="13294B"/>
                </a:highlight>
                <a:latin typeface="Josefin Sans"/>
                <a:ea typeface="Josefin Sans"/>
                <a:cs typeface="Josefin Sans"/>
                <a:sym typeface="Josefin Sans"/>
              </a:rPr>
              <a:t>Space Resources Act (2021)</a:t>
            </a:r>
            <a:endParaRPr sz="1800">
              <a:solidFill>
                <a:srgbClr val="E0E1C7"/>
              </a:solidFill>
              <a:highlight>
                <a:srgbClr val="13294B"/>
              </a:highlight>
              <a:latin typeface="Josefin Sans"/>
              <a:ea typeface="Josefin Sans"/>
              <a:cs typeface="Josefin Sans"/>
              <a:sym typeface="Josefin Sans"/>
            </a:endParaRPr>
          </a:p>
        </p:txBody>
      </p:sp>
      <p:pic>
        <p:nvPicPr>
          <p:cNvPr id="191" name="Google Shape;191;p35"/>
          <p:cNvPicPr preferRelativeResize="0"/>
          <p:nvPr/>
        </p:nvPicPr>
        <p:blipFill>
          <a:blip r:embed="rId7">
            <a:alphaModFix/>
          </a:blip>
          <a:stretch>
            <a:fillRect/>
          </a:stretch>
        </p:blipFill>
        <p:spPr>
          <a:xfrm>
            <a:off x="7618975" y="76195"/>
            <a:ext cx="1525025" cy="198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95" name="Shape 195"/>
        <p:cNvGrpSpPr/>
        <p:nvPr/>
      </p:nvGrpSpPr>
      <p:grpSpPr>
        <a:xfrm>
          <a:off x="0" y="0"/>
          <a:ext cx="0" cy="0"/>
          <a:chOff x="0" y="0"/>
          <a:chExt cx="0" cy="0"/>
        </a:xfrm>
      </p:grpSpPr>
      <p:sp>
        <p:nvSpPr>
          <p:cNvPr id="196" name="Google Shape;196;p36"/>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400">
                <a:solidFill>
                  <a:srgbClr val="C4A4A7"/>
                </a:solidFill>
                <a:highlight>
                  <a:srgbClr val="13294B"/>
                </a:highlight>
                <a:latin typeface="Josefin Sans"/>
                <a:ea typeface="Josefin Sans"/>
                <a:cs typeface="Josefin Sans"/>
                <a:sym typeface="Josefin Sans"/>
              </a:rPr>
              <a:t>National Space Legislation on Space Mineral Resources</a:t>
            </a:r>
            <a:endParaRPr b="1" sz="14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400">
                <a:solidFill>
                  <a:srgbClr val="C4A4A7"/>
                </a:solidFill>
                <a:highlight>
                  <a:srgbClr val="13294B"/>
                </a:highlight>
                <a:latin typeface="Josefin Sans"/>
                <a:ea typeface="Josefin Sans"/>
                <a:cs typeface="Josefin Sans"/>
                <a:sym typeface="Josefin Sans"/>
              </a:rPr>
              <a:t>United States of America </a:t>
            </a:r>
            <a:endParaRPr b="1" sz="14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rPr b="1" lang="en" sz="1200">
                <a:solidFill>
                  <a:srgbClr val="E0E1C7"/>
                </a:solidFill>
                <a:highlight>
                  <a:srgbClr val="13294B"/>
                </a:highlight>
                <a:uFill>
                  <a:noFill/>
                </a:uFill>
                <a:latin typeface="Josefin Sans"/>
                <a:ea typeface="Josefin Sans"/>
                <a:cs typeface="Josefin Sans"/>
                <a:sym typeface="Josefin Sans"/>
                <a:hlinkClick r:id="rId3">
                  <a:extLst>
                    <a:ext uri="{A12FA001-AC4F-418D-AE19-62706E023703}">
                      <ahyp:hlinkClr val="tx"/>
                    </a:ext>
                  </a:extLst>
                </a:hlinkClick>
              </a:rPr>
              <a:t>US Commercial Space Launch Competitiveness Act</a:t>
            </a:r>
            <a:r>
              <a:rPr b="1" lang="en" sz="1200">
                <a:solidFill>
                  <a:srgbClr val="E0E1C7"/>
                </a:solidFill>
                <a:highlight>
                  <a:srgbClr val="13294B"/>
                </a:highlight>
                <a:latin typeface="Josefin Sans"/>
                <a:ea typeface="Josefin Sans"/>
                <a:cs typeface="Josefin Sans"/>
                <a:sym typeface="Josefin Sans"/>
              </a:rPr>
              <a:t> (2015)</a:t>
            </a:r>
            <a:endParaRPr b="1" sz="1200">
              <a:solidFill>
                <a:srgbClr val="E0E1C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rPr b="1" lang="en" sz="1200">
                <a:solidFill>
                  <a:srgbClr val="E0E1C7"/>
                </a:solidFill>
                <a:highlight>
                  <a:srgbClr val="13294B"/>
                </a:highlight>
                <a:uFill>
                  <a:noFill/>
                </a:uFill>
                <a:latin typeface="Josefin Sans"/>
                <a:ea typeface="Josefin Sans"/>
                <a:cs typeface="Josefin Sans"/>
                <a:sym typeface="Josefin Sans"/>
                <a:hlinkClick r:id="rId4">
                  <a:extLst>
                    <a:ext uri="{A12FA001-AC4F-418D-AE19-62706E023703}">
                      <ahyp:hlinkClr val="tx"/>
                    </a:ext>
                  </a:extLst>
                </a:hlinkClick>
              </a:rPr>
              <a:t>Title IV — </a:t>
            </a:r>
            <a:r>
              <a:rPr b="1" i="1" lang="en" sz="1200">
                <a:solidFill>
                  <a:srgbClr val="E0E1C7"/>
                </a:solidFill>
                <a:highlight>
                  <a:srgbClr val="13294B"/>
                </a:highlight>
                <a:uFill>
                  <a:noFill/>
                </a:uFill>
                <a:latin typeface="Josefin Sans"/>
                <a:ea typeface="Josefin Sans"/>
                <a:cs typeface="Josefin Sans"/>
                <a:sym typeface="Josefin Sans"/>
                <a:hlinkClick r:id="rId5">
                  <a:extLst>
                    <a:ext uri="{A12FA001-AC4F-418D-AE19-62706E023703}">
                      <ahyp:hlinkClr val="tx"/>
                    </a:ext>
                  </a:extLst>
                </a:hlinkClick>
              </a:rPr>
              <a:t>Space Resources Exploration and Utilization </a:t>
            </a:r>
            <a:endParaRPr b="1" i="1" sz="12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2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200">
              <a:solidFill>
                <a:srgbClr val="F9F9F0"/>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sz="1200">
                <a:solidFill>
                  <a:srgbClr val="F9F9F0"/>
                </a:solidFill>
                <a:highlight>
                  <a:srgbClr val="13294B"/>
                </a:highlight>
                <a:latin typeface="Josefin Sans"/>
                <a:ea typeface="Josefin Sans"/>
                <a:cs typeface="Josefin Sans"/>
                <a:sym typeface="Josefin Sans"/>
              </a:rPr>
              <a:t>§51301 	Definitions. </a:t>
            </a:r>
            <a:endParaRPr sz="1200">
              <a:solidFill>
                <a:srgbClr val="F9F9F0"/>
              </a:solidFill>
              <a:highlight>
                <a:srgbClr val="13294B"/>
              </a:highlight>
              <a:latin typeface="Josefin Sans"/>
              <a:ea typeface="Josefin Sans"/>
              <a:cs typeface="Josefin Sans"/>
              <a:sym typeface="Josefin Sans"/>
            </a:endParaRPr>
          </a:p>
          <a:p>
            <a:pPr indent="0" lvl="0" marL="457200" rtl="0" algn="l">
              <a:lnSpc>
                <a:spcPct val="115000"/>
              </a:lnSpc>
              <a:spcBef>
                <a:spcPts val="0"/>
              </a:spcBef>
              <a:spcAft>
                <a:spcPts val="0"/>
              </a:spcAft>
              <a:buNone/>
            </a:pPr>
            <a:r>
              <a:t/>
            </a:r>
            <a:endParaRPr sz="1200">
              <a:solidFill>
                <a:srgbClr val="F9F9F0"/>
              </a:solidFill>
              <a:highlight>
                <a:srgbClr val="13294B"/>
              </a:highlight>
              <a:latin typeface="Josefin Sans"/>
              <a:ea typeface="Josefin Sans"/>
              <a:cs typeface="Josefin Sans"/>
              <a:sym typeface="Josefin Sans"/>
            </a:endParaRPr>
          </a:p>
          <a:p>
            <a:pPr indent="0" lvl="0" marL="457200" rtl="0" algn="l">
              <a:lnSpc>
                <a:spcPct val="115000"/>
              </a:lnSpc>
              <a:spcBef>
                <a:spcPts val="0"/>
              </a:spcBef>
              <a:spcAft>
                <a:spcPts val="0"/>
              </a:spcAft>
              <a:buNone/>
            </a:pPr>
            <a:r>
              <a:rPr lang="en" sz="1200">
                <a:solidFill>
                  <a:srgbClr val="F9F9F0"/>
                </a:solidFill>
                <a:highlight>
                  <a:srgbClr val="13294B"/>
                </a:highlight>
                <a:latin typeface="Josefin Sans"/>
                <a:ea typeface="Josefin Sans"/>
                <a:cs typeface="Josefin Sans"/>
                <a:sym typeface="Josefin Sans"/>
              </a:rPr>
              <a:t>In this chapter:</a:t>
            </a:r>
            <a:endParaRPr sz="1200">
              <a:solidFill>
                <a:srgbClr val="F9F9F0"/>
              </a:solidFill>
              <a:highlight>
                <a:srgbClr val="13294B"/>
              </a:highlight>
              <a:latin typeface="Josefin Sans"/>
              <a:ea typeface="Josefin Sans"/>
              <a:cs typeface="Josefin Sans"/>
              <a:sym typeface="Josefin Sans"/>
            </a:endParaRPr>
          </a:p>
          <a:p>
            <a:pPr indent="0" lvl="0" marL="457200" rtl="0" algn="l">
              <a:lnSpc>
                <a:spcPct val="115000"/>
              </a:lnSpc>
              <a:spcBef>
                <a:spcPts val="0"/>
              </a:spcBef>
              <a:spcAft>
                <a:spcPts val="0"/>
              </a:spcAft>
              <a:buNone/>
            </a:pPr>
            <a:r>
              <a:t/>
            </a:r>
            <a:endParaRPr sz="1200">
              <a:solidFill>
                <a:srgbClr val="F9F9F0"/>
              </a:solidFill>
              <a:highlight>
                <a:srgbClr val="13294B"/>
              </a:highlight>
              <a:latin typeface="Josefin Sans"/>
              <a:ea typeface="Josefin Sans"/>
              <a:cs typeface="Josefin Sans"/>
              <a:sym typeface="Josefin Sans"/>
            </a:endParaRPr>
          </a:p>
          <a:p>
            <a:pPr indent="-304800" lvl="0" marL="457200" rtl="0" algn="l">
              <a:lnSpc>
                <a:spcPct val="115000"/>
              </a:lnSpc>
              <a:spcBef>
                <a:spcPts val="0"/>
              </a:spcBef>
              <a:spcAft>
                <a:spcPts val="0"/>
              </a:spcAft>
              <a:buClr>
                <a:srgbClr val="F9F9F0"/>
              </a:buClr>
              <a:buSzPts val="1200"/>
              <a:buFont typeface="Josefin Sans"/>
              <a:buAutoNum type="arabicPeriod"/>
            </a:pPr>
            <a:r>
              <a:rPr lang="en" sz="1200">
                <a:solidFill>
                  <a:srgbClr val="C4A4A7"/>
                </a:solidFill>
                <a:highlight>
                  <a:srgbClr val="13294B"/>
                </a:highlight>
                <a:latin typeface="Josefin Sans"/>
                <a:ea typeface="Josefin Sans"/>
                <a:cs typeface="Josefin Sans"/>
                <a:sym typeface="Josefin Sans"/>
              </a:rPr>
              <a:t>ASTEROID RESOURCE</a:t>
            </a:r>
            <a:r>
              <a:rPr lang="en" sz="1200">
                <a:solidFill>
                  <a:srgbClr val="F9F9F0"/>
                </a:solidFill>
                <a:highlight>
                  <a:srgbClr val="13294B"/>
                </a:highlight>
                <a:latin typeface="Josefin Sans"/>
                <a:ea typeface="Josefin Sans"/>
                <a:cs typeface="Josefin Sans"/>
                <a:sym typeface="Josefin Sans"/>
              </a:rPr>
              <a:t>.—The term ‘asteroid resource’ means a space resource found on or within a single asteroid. </a:t>
            </a:r>
            <a:endParaRPr sz="1200">
              <a:solidFill>
                <a:srgbClr val="F9F9F0"/>
              </a:solidFill>
              <a:highlight>
                <a:srgbClr val="13294B"/>
              </a:highlight>
              <a:latin typeface="Josefin Sans"/>
              <a:ea typeface="Josefin Sans"/>
              <a:cs typeface="Josefin Sans"/>
              <a:sym typeface="Josefin Sans"/>
            </a:endParaRPr>
          </a:p>
          <a:p>
            <a:pPr indent="-304800" lvl="0" marL="457200" rtl="0" algn="l">
              <a:lnSpc>
                <a:spcPct val="115000"/>
              </a:lnSpc>
              <a:spcBef>
                <a:spcPts val="0"/>
              </a:spcBef>
              <a:spcAft>
                <a:spcPts val="0"/>
              </a:spcAft>
              <a:buClr>
                <a:srgbClr val="F9F9F0"/>
              </a:buClr>
              <a:buSzPts val="1200"/>
              <a:buFont typeface="Josefin Sans"/>
              <a:buAutoNum type="arabicPeriod"/>
            </a:pPr>
            <a:r>
              <a:rPr lang="en" sz="1200">
                <a:solidFill>
                  <a:srgbClr val="C4A4A7"/>
                </a:solidFill>
                <a:highlight>
                  <a:srgbClr val="13294B"/>
                </a:highlight>
                <a:latin typeface="Josefin Sans"/>
                <a:ea typeface="Josefin Sans"/>
                <a:cs typeface="Josefin Sans"/>
                <a:sym typeface="Josefin Sans"/>
              </a:rPr>
              <a:t>SPACE RESOURCE.</a:t>
            </a:r>
            <a:r>
              <a:rPr lang="en" sz="1200">
                <a:solidFill>
                  <a:srgbClr val="F9F9F0"/>
                </a:solidFill>
                <a:highlight>
                  <a:srgbClr val="13294B"/>
                </a:highlight>
                <a:latin typeface="Josefin Sans"/>
                <a:ea typeface="Josefin Sans"/>
                <a:cs typeface="Josefin Sans"/>
                <a:sym typeface="Josefin Sans"/>
              </a:rPr>
              <a:t>— </a:t>
            </a:r>
            <a:endParaRPr sz="1200">
              <a:solidFill>
                <a:srgbClr val="F9F9F0"/>
              </a:solidFill>
              <a:highlight>
                <a:srgbClr val="13294B"/>
              </a:highlight>
              <a:latin typeface="Josefin Sans"/>
              <a:ea typeface="Josefin Sans"/>
              <a:cs typeface="Josefin Sans"/>
              <a:sym typeface="Josefin Sans"/>
            </a:endParaRPr>
          </a:p>
          <a:p>
            <a:pPr indent="-304800" lvl="1" marL="914400" rtl="0" algn="l">
              <a:lnSpc>
                <a:spcPct val="115000"/>
              </a:lnSpc>
              <a:spcBef>
                <a:spcPts val="0"/>
              </a:spcBef>
              <a:spcAft>
                <a:spcPts val="0"/>
              </a:spcAft>
              <a:buClr>
                <a:srgbClr val="F9F9F0"/>
              </a:buClr>
              <a:buSzPts val="1200"/>
              <a:buFont typeface="Josefin Sans"/>
              <a:buAutoNum type="alphaLcPeriod"/>
            </a:pPr>
            <a:r>
              <a:rPr lang="en" sz="1200">
                <a:solidFill>
                  <a:srgbClr val="F9F9F0"/>
                </a:solidFill>
                <a:highlight>
                  <a:srgbClr val="13294B"/>
                </a:highlight>
                <a:latin typeface="Josefin Sans"/>
                <a:ea typeface="Josefin Sans"/>
                <a:cs typeface="Josefin Sans"/>
                <a:sym typeface="Josefin Sans"/>
              </a:rPr>
              <a:t>IN GENERAL.—The term ‘space resource’ means an abiotic resource in situ in outer space. </a:t>
            </a:r>
            <a:endParaRPr sz="1200">
              <a:solidFill>
                <a:srgbClr val="F9F9F0"/>
              </a:solidFill>
              <a:highlight>
                <a:srgbClr val="13294B"/>
              </a:highlight>
              <a:latin typeface="Josefin Sans"/>
              <a:ea typeface="Josefin Sans"/>
              <a:cs typeface="Josefin Sans"/>
              <a:sym typeface="Josefin Sans"/>
            </a:endParaRPr>
          </a:p>
          <a:p>
            <a:pPr indent="-304800" lvl="1" marL="914400" rtl="0" algn="l">
              <a:lnSpc>
                <a:spcPct val="115000"/>
              </a:lnSpc>
              <a:spcBef>
                <a:spcPts val="0"/>
              </a:spcBef>
              <a:spcAft>
                <a:spcPts val="0"/>
              </a:spcAft>
              <a:buClr>
                <a:srgbClr val="F9F9F0"/>
              </a:buClr>
              <a:buSzPts val="1200"/>
              <a:buFont typeface="Josefin Sans"/>
              <a:buAutoNum type="alphaLcPeriod"/>
            </a:pPr>
            <a:r>
              <a:rPr lang="en" sz="1200">
                <a:solidFill>
                  <a:srgbClr val="F9F9F0"/>
                </a:solidFill>
                <a:highlight>
                  <a:srgbClr val="13294B"/>
                </a:highlight>
                <a:latin typeface="Josefin Sans"/>
                <a:ea typeface="Josefin Sans"/>
                <a:cs typeface="Josefin Sans"/>
                <a:sym typeface="Josefin Sans"/>
              </a:rPr>
              <a:t>INCLUSIONS.—The term ‘space resource’ includes water and minerals. </a:t>
            </a:r>
            <a:endParaRPr sz="1200">
              <a:solidFill>
                <a:srgbClr val="F9F9F0"/>
              </a:solidFill>
              <a:highlight>
                <a:srgbClr val="13294B"/>
              </a:highlight>
              <a:latin typeface="Josefin Sans"/>
              <a:ea typeface="Josefin Sans"/>
              <a:cs typeface="Josefin Sans"/>
              <a:sym typeface="Josefin Sans"/>
            </a:endParaRPr>
          </a:p>
          <a:p>
            <a:pPr indent="-304800" lvl="0" marL="457200" rtl="0" algn="l">
              <a:lnSpc>
                <a:spcPct val="115000"/>
              </a:lnSpc>
              <a:spcBef>
                <a:spcPts val="0"/>
              </a:spcBef>
              <a:spcAft>
                <a:spcPts val="0"/>
              </a:spcAft>
              <a:buClr>
                <a:srgbClr val="F9F9F0"/>
              </a:buClr>
              <a:buSzPts val="1200"/>
              <a:buFont typeface="Josefin Sans"/>
              <a:buAutoNum type="arabicPeriod"/>
            </a:pPr>
            <a:r>
              <a:rPr lang="en" sz="1200">
                <a:solidFill>
                  <a:srgbClr val="C4A4A7"/>
                </a:solidFill>
                <a:highlight>
                  <a:srgbClr val="13294B"/>
                </a:highlight>
                <a:latin typeface="Josefin Sans"/>
                <a:ea typeface="Josefin Sans"/>
                <a:cs typeface="Josefin Sans"/>
                <a:sym typeface="Josefin Sans"/>
              </a:rPr>
              <a:t>UNITED STATES CITIZEN</a:t>
            </a:r>
            <a:r>
              <a:rPr lang="en" sz="1200">
                <a:solidFill>
                  <a:srgbClr val="F9F9F0"/>
                </a:solidFill>
                <a:highlight>
                  <a:srgbClr val="13294B"/>
                </a:highlight>
                <a:latin typeface="Josefin Sans"/>
                <a:ea typeface="Josefin Sans"/>
                <a:cs typeface="Josefin Sans"/>
                <a:sym typeface="Josefin Sans"/>
              </a:rPr>
              <a:t>.—The term ‘United States citizen’ has the meaning given the term ‘citizen of the United States’ in section 50902. </a:t>
            </a:r>
            <a:endParaRPr sz="1200">
              <a:solidFill>
                <a:srgbClr val="F9F9F0"/>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highlight>
                <a:srgbClr val="13294B"/>
              </a:highlight>
              <a:latin typeface="Josefin Sans"/>
              <a:ea typeface="Josefin Sans"/>
              <a:cs typeface="Josefin Sans"/>
              <a:sym typeface="Josefin Sans"/>
            </a:endParaRPr>
          </a:p>
        </p:txBody>
      </p:sp>
      <p:pic>
        <p:nvPicPr>
          <p:cNvPr id="197" name="Google Shape;197;p36"/>
          <p:cNvPicPr preferRelativeResize="0"/>
          <p:nvPr/>
        </p:nvPicPr>
        <p:blipFill>
          <a:blip r:embed="rId6">
            <a:alphaModFix/>
          </a:blip>
          <a:stretch>
            <a:fillRect/>
          </a:stretch>
        </p:blipFill>
        <p:spPr>
          <a:xfrm>
            <a:off x="7618975" y="76195"/>
            <a:ext cx="1525025" cy="198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01" name="Shape 201"/>
        <p:cNvGrpSpPr/>
        <p:nvPr/>
      </p:nvGrpSpPr>
      <p:grpSpPr>
        <a:xfrm>
          <a:off x="0" y="0"/>
          <a:ext cx="0" cy="0"/>
          <a:chOff x="0" y="0"/>
          <a:chExt cx="0" cy="0"/>
        </a:xfrm>
      </p:grpSpPr>
      <p:sp>
        <p:nvSpPr>
          <p:cNvPr id="202" name="Google Shape;202;p37"/>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400">
                <a:solidFill>
                  <a:srgbClr val="C4A4A7"/>
                </a:solidFill>
                <a:highlight>
                  <a:srgbClr val="13294B"/>
                </a:highlight>
                <a:latin typeface="Josefin Sans"/>
                <a:ea typeface="Josefin Sans"/>
                <a:cs typeface="Josefin Sans"/>
                <a:sym typeface="Josefin Sans"/>
              </a:rPr>
              <a:t>National Space Legislation on Space Mineral Resources</a:t>
            </a:r>
            <a:endParaRPr b="1" sz="14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400">
                <a:solidFill>
                  <a:srgbClr val="C4A4A7"/>
                </a:solidFill>
                <a:highlight>
                  <a:srgbClr val="13294B"/>
                </a:highlight>
                <a:latin typeface="Josefin Sans"/>
                <a:ea typeface="Josefin Sans"/>
                <a:cs typeface="Josefin Sans"/>
                <a:sym typeface="Josefin Sans"/>
              </a:rPr>
              <a:t>United States of America </a:t>
            </a:r>
            <a:endParaRPr b="1" sz="14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400">
              <a:solidFill>
                <a:srgbClr val="C4A4A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rPr b="1" lang="en" sz="1200">
                <a:solidFill>
                  <a:srgbClr val="E0E1C7"/>
                </a:solidFill>
                <a:highlight>
                  <a:srgbClr val="13294B"/>
                </a:highlight>
                <a:uFill>
                  <a:noFill/>
                </a:uFill>
                <a:latin typeface="Josefin Sans"/>
                <a:ea typeface="Josefin Sans"/>
                <a:cs typeface="Josefin Sans"/>
                <a:sym typeface="Josefin Sans"/>
                <a:hlinkClick r:id="rId3">
                  <a:extLst>
                    <a:ext uri="{A12FA001-AC4F-418D-AE19-62706E023703}">
                      <ahyp:hlinkClr val="tx"/>
                    </a:ext>
                  </a:extLst>
                </a:hlinkClick>
              </a:rPr>
              <a:t>US Commercial Space Launch Competitiveness Act</a:t>
            </a:r>
            <a:r>
              <a:rPr b="1" lang="en" sz="1200">
                <a:solidFill>
                  <a:srgbClr val="E0E1C7"/>
                </a:solidFill>
                <a:highlight>
                  <a:srgbClr val="13294B"/>
                </a:highlight>
                <a:latin typeface="Josefin Sans"/>
                <a:ea typeface="Josefin Sans"/>
                <a:cs typeface="Josefin Sans"/>
                <a:sym typeface="Josefin Sans"/>
              </a:rPr>
              <a:t> (2015)</a:t>
            </a:r>
            <a:endParaRPr b="1" sz="1200">
              <a:solidFill>
                <a:srgbClr val="E0E1C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rPr b="1" lang="en" sz="1200">
                <a:solidFill>
                  <a:srgbClr val="E0E1C7"/>
                </a:solidFill>
                <a:highlight>
                  <a:srgbClr val="13294B"/>
                </a:highlight>
                <a:uFill>
                  <a:noFill/>
                </a:uFill>
                <a:latin typeface="Josefin Sans"/>
                <a:ea typeface="Josefin Sans"/>
                <a:cs typeface="Josefin Sans"/>
                <a:sym typeface="Josefin Sans"/>
                <a:hlinkClick r:id="rId4">
                  <a:extLst>
                    <a:ext uri="{A12FA001-AC4F-418D-AE19-62706E023703}">
                      <ahyp:hlinkClr val="tx"/>
                    </a:ext>
                  </a:extLst>
                </a:hlinkClick>
              </a:rPr>
              <a:t>Title IV — </a:t>
            </a:r>
            <a:r>
              <a:rPr b="1" i="1" lang="en" sz="1200">
                <a:solidFill>
                  <a:srgbClr val="E0E1C7"/>
                </a:solidFill>
                <a:highlight>
                  <a:srgbClr val="13294B"/>
                </a:highlight>
                <a:uFill>
                  <a:noFill/>
                </a:uFill>
                <a:latin typeface="Josefin Sans"/>
                <a:ea typeface="Josefin Sans"/>
                <a:cs typeface="Josefin Sans"/>
                <a:sym typeface="Josefin Sans"/>
                <a:hlinkClick r:id="rId5">
                  <a:extLst>
                    <a:ext uri="{A12FA001-AC4F-418D-AE19-62706E023703}">
                      <ahyp:hlinkClr val="tx"/>
                    </a:ext>
                  </a:extLst>
                </a:hlinkClick>
              </a:rPr>
              <a:t>Space Resources Exploration and Utilization </a:t>
            </a:r>
            <a:endParaRPr sz="12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2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2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sz="1200">
                <a:solidFill>
                  <a:srgbClr val="F9F9F0"/>
                </a:solidFill>
                <a:highlight>
                  <a:srgbClr val="13294B"/>
                </a:highlight>
                <a:latin typeface="Josefin Sans"/>
                <a:ea typeface="Josefin Sans"/>
                <a:cs typeface="Josefin Sans"/>
                <a:sym typeface="Josefin Sans"/>
              </a:rPr>
              <a:t>§51302</a:t>
            </a:r>
            <a:r>
              <a:rPr lang="en" sz="1200">
                <a:solidFill>
                  <a:srgbClr val="F9F9F0"/>
                </a:solidFill>
                <a:highlight>
                  <a:srgbClr val="13294B"/>
                </a:highlight>
                <a:latin typeface="Josefin Sans"/>
                <a:ea typeface="Josefin Sans"/>
                <a:cs typeface="Josefin Sans"/>
                <a:sym typeface="Josefin Sans"/>
              </a:rPr>
              <a:t> 	</a:t>
            </a:r>
            <a:r>
              <a:rPr i="1" lang="en" sz="1200">
                <a:solidFill>
                  <a:srgbClr val="F9F9F0"/>
                </a:solidFill>
                <a:latin typeface="Josefin Sans"/>
                <a:ea typeface="Josefin Sans"/>
                <a:cs typeface="Josefin Sans"/>
                <a:sym typeface="Josefin Sans"/>
              </a:rPr>
              <a:t>Commercial exploration and commercial recovery</a:t>
            </a:r>
            <a:endParaRPr i="1" sz="12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i="1" sz="1200">
              <a:solidFill>
                <a:srgbClr val="F9F9F0"/>
              </a:solidFill>
              <a:latin typeface="Josefin Sans"/>
              <a:ea typeface="Josefin Sans"/>
              <a:cs typeface="Josefin Sans"/>
              <a:sym typeface="Josefin Sans"/>
            </a:endParaRPr>
          </a:p>
          <a:p>
            <a:pPr indent="139700" lvl="0" marL="0" rtl="0" algn="just">
              <a:lnSpc>
                <a:spcPct val="115000"/>
              </a:lnSpc>
              <a:spcBef>
                <a:spcPts val="0"/>
              </a:spcBef>
              <a:spcAft>
                <a:spcPts val="0"/>
              </a:spcAft>
              <a:buNone/>
            </a:pPr>
            <a:r>
              <a:rPr lang="en" sz="1200">
                <a:solidFill>
                  <a:srgbClr val="F9F9F0"/>
                </a:solidFill>
                <a:latin typeface="Josefin Sans"/>
                <a:ea typeface="Josefin Sans"/>
                <a:cs typeface="Josefin Sans"/>
                <a:sym typeface="Josefin Sans"/>
              </a:rPr>
              <a:t>a. 	In General.—</a:t>
            </a:r>
            <a:r>
              <a:rPr i="1" lang="en" sz="1200">
                <a:solidFill>
                  <a:srgbClr val="C4A4A7"/>
                </a:solidFill>
                <a:latin typeface="Josefin Sans"/>
                <a:ea typeface="Josefin Sans"/>
                <a:cs typeface="Josefin Sans"/>
                <a:sym typeface="Josefin Sans"/>
              </a:rPr>
              <a:t>The President, acting through appropriate Federal agencies, shall</a:t>
            </a:r>
            <a:r>
              <a:rPr i="1" lang="en" sz="1200">
                <a:solidFill>
                  <a:srgbClr val="F9F9F0"/>
                </a:solidFill>
                <a:latin typeface="Josefin Sans"/>
                <a:ea typeface="Josefin Sans"/>
                <a:cs typeface="Josefin Sans"/>
                <a:sym typeface="Josefin Sans"/>
              </a:rPr>
              <a:t>—</a:t>
            </a:r>
            <a:endParaRPr i="1" sz="1200">
              <a:solidFill>
                <a:srgbClr val="F9F9F0"/>
              </a:solidFill>
              <a:latin typeface="Josefin Sans"/>
              <a:ea typeface="Josefin Sans"/>
              <a:cs typeface="Josefin Sans"/>
              <a:sym typeface="Josefin Sans"/>
            </a:endParaRPr>
          </a:p>
          <a:p>
            <a:pPr indent="-304800" lvl="0" marL="914400" rtl="0" algn="just">
              <a:lnSpc>
                <a:spcPct val="115000"/>
              </a:lnSpc>
              <a:spcBef>
                <a:spcPts val="0"/>
              </a:spcBef>
              <a:spcAft>
                <a:spcPts val="0"/>
              </a:spcAft>
              <a:buClr>
                <a:srgbClr val="F9F9F0"/>
              </a:buClr>
              <a:buSzPts val="1200"/>
              <a:buFont typeface="Josefin Sans"/>
              <a:buAutoNum type="arabicPeriod"/>
            </a:pPr>
            <a:r>
              <a:rPr i="1" lang="en" sz="1200">
                <a:solidFill>
                  <a:srgbClr val="C4A4A7"/>
                </a:solidFill>
                <a:latin typeface="Josefin Sans"/>
                <a:ea typeface="Josefin Sans"/>
                <a:cs typeface="Josefin Sans"/>
                <a:sym typeface="Josefin Sans"/>
              </a:rPr>
              <a:t>facilitate commercial exploration for and commercial recovery of</a:t>
            </a:r>
            <a:r>
              <a:rPr lang="en" sz="1200">
                <a:solidFill>
                  <a:srgbClr val="C4A4A7"/>
                </a:solidFill>
                <a:latin typeface="Josefin Sans"/>
                <a:ea typeface="Josefin Sans"/>
                <a:cs typeface="Josefin Sans"/>
                <a:sym typeface="Josefin Sans"/>
              </a:rPr>
              <a:t> </a:t>
            </a:r>
            <a:r>
              <a:rPr lang="en" sz="1200">
                <a:solidFill>
                  <a:srgbClr val="F9F9F0"/>
                </a:solidFill>
                <a:latin typeface="Josefin Sans"/>
                <a:ea typeface="Josefin Sans"/>
                <a:cs typeface="Josefin Sans"/>
                <a:sym typeface="Josefin Sans"/>
              </a:rPr>
              <a:t>space resources by United States citizens;</a:t>
            </a:r>
            <a:endParaRPr sz="1200">
              <a:solidFill>
                <a:srgbClr val="F9F9F0"/>
              </a:solidFill>
              <a:latin typeface="Josefin Sans"/>
              <a:ea typeface="Josefin Sans"/>
              <a:cs typeface="Josefin Sans"/>
              <a:sym typeface="Josefin Sans"/>
            </a:endParaRPr>
          </a:p>
          <a:p>
            <a:pPr indent="-304800" lvl="0" marL="914400" rtl="0" algn="just">
              <a:lnSpc>
                <a:spcPct val="115000"/>
              </a:lnSpc>
              <a:spcBef>
                <a:spcPts val="0"/>
              </a:spcBef>
              <a:spcAft>
                <a:spcPts val="0"/>
              </a:spcAft>
              <a:buClr>
                <a:srgbClr val="F9F9F0"/>
              </a:buClr>
              <a:buSzPts val="1200"/>
              <a:buFont typeface="Josefin Sans"/>
              <a:buAutoNum type="arabicPeriod"/>
            </a:pPr>
            <a:r>
              <a:rPr i="1" lang="en" sz="1200">
                <a:solidFill>
                  <a:srgbClr val="C4A4A7"/>
                </a:solidFill>
                <a:latin typeface="Josefin Sans"/>
                <a:ea typeface="Josefin Sans"/>
                <a:cs typeface="Josefin Sans"/>
                <a:sym typeface="Josefin Sans"/>
              </a:rPr>
              <a:t>discourage government barriers to</a:t>
            </a:r>
            <a:r>
              <a:rPr lang="en" sz="1200">
                <a:solidFill>
                  <a:srgbClr val="F9F9F0"/>
                </a:solidFill>
                <a:latin typeface="Josefin Sans"/>
                <a:ea typeface="Josefin Sans"/>
                <a:cs typeface="Josefin Sans"/>
                <a:sym typeface="Josefin Sans"/>
              </a:rPr>
              <a:t> the development in the United States of economically viable, safe, and </a:t>
            </a:r>
            <a:r>
              <a:rPr lang="en" sz="1200">
                <a:solidFill>
                  <a:srgbClr val="C4A4A7"/>
                </a:solidFill>
                <a:latin typeface="Josefin Sans"/>
                <a:ea typeface="Josefin Sans"/>
                <a:cs typeface="Josefin Sans"/>
                <a:sym typeface="Josefin Sans"/>
              </a:rPr>
              <a:t>stable industries for commercial exploration for and commercial recovery of space resources</a:t>
            </a:r>
            <a:r>
              <a:rPr lang="en" sz="1200">
                <a:solidFill>
                  <a:srgbClr val="F9F9F0"/>
                </a:solidFill>
                <a:latin typeface="Josefin Sans"/>
                <a:ea typeface="Josefin Sans"/>
                <a:cs typeface="Josefin Sans"/>
                <a:sym typeface="Josefin Sans"/>
              </a:rPr>
              <a:t> in manners consistent with the international obligations of the United States; and</a:t>
            </a:r>
            <a:endParaRPr sz="1200">
              <a:solidFill>
                <a:srgbClr val="F9F9F0"/>
              </a:solidFill>
              <a:latin typeface="Josefin Sans"/>
              <a:ea typeface="Josefin Sans"/>
              <a:cs typeface="Josefin Sans"/>
              <a:sym typeface="Josefin Sans"/>
            </a:endParaRPr>
          </a:p>
          <a:p>
            <a:pPr indent="-304800" lvl="0" marL="914400" rtl="0" algn="just">
              <a:lnSpc>
                <a:spcPct val="115000"/>
              </a:lnSpc>
              <a:spcBef>
                <a:spcPts val="0"/>
              </a:spcBef>
              <a:spcAft>
                <a:spcPts val="0"/>
              </a:spcAft>
              <a:buClr>
                <a:srgbClr val="F9F9F0"/>
              </a:buClr>
              <a:buSzPts val="1200"/>
              <a:buFont typeface="Josefin Sans"/>
              <a:buAutoNum type="arabicPeriod"/>
            </a:pPr>
            <a:r>
              <a:rPr i="1" lang="en" sz="1200">
                <a:solidFill>
                  <a:srgbClr val="C4A4A7"/>
                </a:solidFill>
                <a:latin typeface="Josefin Sans"/>
                <a:ea typeface="Josefin Sans"/>
                <a:cs typeface="Josefin Sans"/>
                <a:sym typeface="Josefin Sans"/>
              </a:rPr>
              <a:t>promote the right of</a:t>
            </a:r>
            <a:r>
              <a:rPr i="1" lang="en" sz="1200">
                <a:solidFill>
                  <a:srgbClr val="F9F9F0"/>
                </a:solidFill>
                <a:latin typeface="Josefin Sans"/>
                <a:ea typeface="Josefin Sans"/>
                <a:cs typeface="Josefin Sans"/>
                <a:sym typeface="Josefin Sans"/>
              </a:rPr>
              <a:t> </a:t>
            </a:r>
            <a:r>
              <a:rPr lang="en" sz="1200">
                <a:solidFill>
                  <a:srgbClr val="F9F9F0"/>
                </a:solidFill>
                <a:latin typeface="Josefin Sans"/>
                <a:ea typeface="Josefin Sans"/>
                <a:cs typeface="Josefin Sans"/>
                <a:sym typeface="Josefin Sans"/>
              </a:rPr>
              <a:t>United States citizens to engage in commercial exploration for and commercial recovery of space resources free from harmful interference, in accordance with the international obligations of the United States and subject to authorization and continuing supervision by the Federal Government.</a:t>
            </a:r>
            <a:endParaRPr sz="12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100">
              <a:solidFill>
                <a:srgbClr val="000000"/>
              </a:solidFill>
            </a:endParaRPr>
          </a:p>
          <a:p>
            <a:pPr indent="0" lvl="0" marL="0" rtl="0" algn="l">
              <a:lnSpc>
                <a:spcPct val="115000"/>
              </a:lnSpc>
              <a:spcBef>
                <a:spcPts val="0"/>
              </a:spcBef>
              <a:spcAft>
                <a:spcPts val="0"/>
              </a:spcAft>
              <a:buNone/>
            </a:pPr>
            <a:r>
              <a:t/>
            </a:r>
            <a:endParaRPr b="1" sz="1500">
              <a:solidFill>
                <a:srgbClr val="E0E1C7"/>
              </a:solidFill>
              <a:highlight>
                <a:srgbClr val="13294B"/>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800">
              <a:solidFill>
                <a:srgbClr val="E0E1C7"/>
              </a:solidFill>
              <a:highlight>
                <a:srgbClr val="13294B"/>
              </a:highlight>
              <a:latin typeface="Josefin Sans"/>
              <a:ea typeface="Josefin Sans"/>
              <a:cs typeface="Josefin Sans"/>
              <a:sym typeface="Josefin Sans"/>
            </a:endParaRPr>
          </a:p>
        </p:txBody>
      </p:sp>
      <p:pic>
        <p:nvPicPr>
          <p:cNvPr id="203" name="Google Shape;203;p37"/>
          <p:cNvPicPr preferRelativeResize="0"/>
          <p:nvPr/>
        </p:nvPicPr>
        <p:blipFill>
          <a:blip r:embed="rId6">
            <a:alphaModFix/>
          </a:blip>
          <a:stretch>
            <a:fillRect/>
          </a:stretch>
        </p:blipFill>
        <p:spPr>
          <a:xfrm>
            <a:off x="7618975" y="76195"/>
            <a:ext cx="1525025" cy="198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07" name="Shape 207"/>
        <p:cNvGrpSpPr/>
        <p:nvPr/>
      </p:nvGrpSpPr>
      <p:grpSpPr>
        <a:xfrm>
          <a:off x="0" y="0"/>
          <a:ext cx="0" cy="0"/>
          <a:chOff x="0" y="0"/>
          <a:chExt cx="0" cy="0"/>
        </a:xfrm>
      </p:grpSpPr>
      <p:sp>
        <p:nvSpPr>
          <p:cNvPr id="208" name="Google Shape;208;p38"/>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400">
                <a:solidFill>
                  <a:srgbClr val="C4A4A7"/>
                </a:solidFill>
                <a:highlight>
                  <a:srgbClr val="13294B"/>
                </a:highlight>
                <a:latin typeface="Josefin Sans"/>
                <a:ea typeface="Josefin Sans"/>
                <a:cs typeface="Josefin Sans"/>
                <a:sym typeface="Josefin Sans"/>
              </a:rPr>
              <a:t>National Space Legislation on Space Mineral Resources</a:t>
            </a:r>
            <a:endParaRPr b="1" sz="14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400">
                <a:solidFill>
                  <a:srgbClr val="C4A4A7"/>
                </a:solidFill>
                <a:highlight>
                  <a:srgbClr val="13294B"/>
                </a:highlight>
                <a:latin typeface="Josefin Sans"/>
                <a:ea typeface="Josefin Sans"/>
                <a:cs typeface="Josefin Sans"/>
                <a:sym typeface="Josefin Sans"/>
              </a:rPr>
              <a:t>United States of America </a:t>
            </a:r>
            <a:endParaRPr b="1" sz="14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400">
              <a:solidFill>
                <a:srgbClr val="C4A4A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rPr b="1" lang="en" sz="1200">
                <a:solidFill>
                  <a:srgbClr val="E0E1C7"/>
                </a:solidFill>
                <a:highlight>
                  <a:srgbClr val="13294B"/>
                </a:highlight>
                <a:uFill>
                  <a:noFill/>
                </a:uFill>
                <a:latin typeface="Josefin Sans"/>
                <a:ea typeface="Josefin Sans"/>
                <a:cs typeface="Josefin Sans"/>
                <a:sym typeface="Josefin Sans"/>
                <a:hlinkClick r:id="rId3">
                  <a:extLst>
                    <a:ext uri="{A12FA001-AC4F-418D-AE19-62706E023703}">
                      <ahyp:hlinkClr val="tx"/>
                    </a:ext>
                  </a:extLst>
                </a:hlinkClick>
              </a:rPr>
              <a:t>US Commercial Space Launch Competitiveness Act</a:t>
            </a:r>
            <a:r>
              <a:rPr b="1" lang="en" sz="1200">
                <a:solidFill>
                  <a:srgbClr val="E0E1C7"/>
                </a:solidFill>
                <a:highlight>
                  <a:srgbClr val="13294B"/>
                </a:highlight>
                <a:latin typeface="Josefin Sans"/>
                <a:ea typeface="Josefin Sans"/>
                <a:cs typeface="Josefin Sans"/>
                <a:sym typeface="Josefin Sans"/>
              </a:rPr>
              <a:t> (2015)</a:t>
            </a:r>
            <a:endParaRPr b="1" sz="1200">
              <a:solidFill>
                <a:srgbClr val="E0E1C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rPr b="1" lang="en" sz="1200">
                <a:solidFill>
                  <a:srgbClr val="E0E1C7"/>
                </a:solidFill>
                <a:highlight>
                  <a:srgbClr val="13294B"/>
                </a:highlight>
                <a:uFill>
                  <a:noFill/>
                </a:uFill>
                <a:latin typeface="Josefin Sans"/>
                <a:ea typeface="Josefin Sans"/>
                <a:cs typeface="Josefin Sans"/>
                <a:sym typeface="Josefin Sans"/>
                <a:hlinkClick r:id="rId4">
                  <a:extLst>
                    <a:ext uri="{A12FA001-AC4F-418D-AE19-62706E023703}">
                      <ahyp:hlinkClr val="tx"/>
                    </a:ext>
                  </a:extLst>
                </a:hlinkClick>
              </a:rPr>
              <a:t>Title IV — </a:t>
            </a:r>
            <a:r>
              <a:rPr b="1" i="1" lang="en" sz="1200">
                <a:solidFill>
                  <a:srgbClr val="E0E1C7"/>
                </a:solidFill>
                <a:highlight>
                  <a:srgbClr val="13294B"/>
                </a:highlight>
                <a:uFill>
                  <a:noFill/>
                </a:uFill>
                <a:latin typeface="Josefin Sans"/>
                <a:ea typeface="Josefin Sans"/>
                <a:cs typeface="Josefin Sans"/>
                <a:sym typeface="Josefin Sans"/>
                <a:hlinkClick r:id="rId5">
                  <a:extLst>
                    <a:ext uri="{A12FA001-AC4F-418D-AE19-62706E023703}">
                      <ahyp:hlinkClr val="tx"/>
                    </a:ext>
                  </a:extLst>
                </a:hlinkClick>
              </a:rPr>
              <a:t>Space Resources Exploration and Utilization </a:t>
            </a:r>
            <a:endParaRPr sz="1200">
              <a:solidFill>
                <a:srgbClr val="E0E1C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t/>
            </a:r>
            <a:endParaRPr sz="1400">
              <a:solidFill>
                <a:srgbClr val="C4A4A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t/>
            </a:r>
            <a:endParaRPr sz="14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8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sz="1400">
                <a:solidFill>
                  <a:srgbClr val="F9F9F0"/>
                </a:solidFill>
                <a:highlight>
                  <a:srgbClr val="13294B"/>
                </a:highlight>
                <a:latin typeface="Josefin Sans"/>
                <a:ea typeface="Josefin Sans"/>
                <a:cs typeface="Josefin Sans"/>
                <a:sym typeface="Josefin Sans"/>
              </a:rPr>
              <a:t>§51303	</a:t>
            </a:r>
            <a:r>
              <a:rPr i="1" lang="en" sz="1400">
                <a:solidFill>
                  <a:srgbClr val="F9F9F0"/>
                </a:solidFill>
                <a:latin typeface="Josefin Sans"/>
                <a:ea typeface="Josefin Sans"/>
                <a:cs typeface="Josefin Sans"/>
                <a:sym typeface="Josefin Sans"/>
              </a:rPr>
              <a:t>Asteroid resource and space resource rights</a:t>
            </a:r>
            <a:endParaRPr i="1" sz="14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i="1" sz="14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sz="1400">
                <a:solidFill>
                  <a:srgbClr val="F9F9F0"/>
                </a:solidFill>
                <a:latin typeface="Josefin Sans"/>
                <a:ea typeface="Josefin Sans"/>
                <a:cs typeface="Josefin Sans"/>
                <a:sym typeface="Josefin Sans"/>
              </a:rPr>
              <a:t>A United States citizen engaged in commercial recovery of an asteroid resource or a space resource under this chapter</a:t>
            </a:r>
            <a:r>
              <a:rPr lang="en" sz="1400">
                <a:solidFill>
                  <a:srgbClr val="E0E1C7"/>
                </a:solidFill>
                <a:latin typeface="Josefin Sans"/>
                <a:ea typeface="Josefin Sans"/>
                <a:cs typeface="Josefin Sans"/>
                <a:sym typeface="Josefin Sans"/>
              </a:rPr>
              <a:t> </a:t>
            </a:r>
            <a:r>
              <a:rPr i="1" lang="en" sz="1400">
                <a:solidFill>
                  <a:srgbClr val="C4A4A7"/>
                </a:solidFill>
                <a:latin typeface="Josefin Sans"/>
                <a:ea typeface="Josefin Sans"/>
                <a:cs typeface="Josefin Sans"/>
                <a:sym typeface="Josefin Sans"/>
              </a:rPr>
              <a:t>shall be entitled to any asteroid resource or space resource obtained, including to possess, own, transport, use, and sell the asteroid resource or space resource obtained</a:t>
            </a:r>
            <a:r>
              <a:rPr i="1" lang="en" sz="1400">
                <a:solidFill>
                  <a:srgbClr val="E0E1C7"/>
                </a:solidFill>
                <a:latin typeface="Josefin Sans"/>
                <a:ea typeface="Josefin Sans"/>
                <a:cs typeface="Josefin Sans"/>
                <a:sym typeface="Josefin Sans"/>
              </a:rPr>
              <a:t> </a:t>
            </a:r>
            <a:r>
              <a:rPr lang="en" sz="1400">
                <a:solidFill>
                  <a:srgbClr val="F9F9F0"/>
                </a:solidFill>
                <a:latin typeface="Josefin Sans"/>
                <a:ea typeface="Josefin Sans"/>
                <a:cs typeface="Josefin Sans"/>
                <a:sym typeface="Josefin Sans"/>
              </a:rPr>
              <a:t>in accordance with applicable law, including the international obligations of the United States.</a:t>
            </a:r>
            <a:endParaRPr sz="14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400">
              <a:solidFill>
                <a:srgbClr val="F9F9F0"/>
              </a:solidFill>
              <a:latin typeface="Josefin Sans"/>
              <a:ea typeface="Josefin Sans"/>
              <a:cs typeface="Josefin Sans"/>
              <a:sym typeface="Josefin Sans"/>
            </a:endParaRPr>
          </a:p>
          <a:p>
            <a:pPr indent="0" lvl="0" marL="0" rtl="0" algn="r">
              <a:lnSpc>
                <a:spcPct val="115000"/>
              </a:lnSpc>
              <a:spcBef>
                <a:spcPts val="0"/>
              </a:spcBef>
              <a:spcAft>
                <a:spcPts val="0"/>
              </a:spcAft>
              <a:buNone/>
            </a:pPr>
            <a:r>
              <a:rPr i="1" lang="en" sz="1100">
                <a:solidFill>
                  <a:srgbClr val="F9F9F0"/>
                </a:solidFill>
                <a:latin typeface="Josefin Sans"/>
                <a:ea typeface="Josefin Sans"/>
                <a:cs typeface="Josefin Sans"/>
                <a:sym typeface="Josefin Sans"/>
              </a:rPr>
              <a:t>* See also 2020 Presidential Executive Order on Space Resources </a:t>
            </a:r>
            <a:endParaRPr i="1" sz="1100">
              <a:solidFill>
                <a:srgbClr val="F9F9F0"/>
              </a:solidFill>
              <a:latin typeface="Josefin Sans"/>
              <a:ea typeface="Josefin Sans"/>
              <a:cs typeface="Josefin Sans"/>
              <a:sym typeface="Josefin Sans"/>
            </a:endParaRPr>
          </a:p>
          <a:p>
            <a:pPr indent="0" lvl="0" marL="0" rtl="0" algn="r">
              <a:lnSpc>
                <a:spcPct val="115000"/>
              </a:lnSpc>
              <a:spcBef>
                <a:spcPts val="0"/>
              </a:spcBef>
              <a:spcAft>
                <a:spcPts val="0"/>
              </a:spcAft>
              <a:buNone/>
            </a:pPr>
            <a:r>
              <a:rPr lang="en" sz="1000">
                <a:solidFill>
                  <a:srgbClr val="F9F9F0"/>
                </a:solidFill>
                <a:latin typeface="Josefin Sans"/>
                <a:ea typeface="Josefin Sans"/>
                <a:cs typeface="Josefin Sans"/>
                <a:sym typeface="Josefin Sans"/>
              </a:rPr>
              <a:t>(linked on last slide) </a:t>
            </a:r>
            <a:endParaRPr sz="1000">
              <a:solidFill>
                <a:srgbClr val="F9F9F0"/>
              </a:solidFill>
              <a:latin typeface="Josefin Sans"/>
              <a:ea typeface="Josefin Sans"/>
              <a:cs typeface="Josefin Sans"/>
              <a:sym typeface="Josefin Sans"/>
            </a:endParaRPr>
          </a:p>
        </p:txBody>
      </p:sp>
      <p:pic>
        <p:nvPicPr>
          <p:cNvPr id="209" name="Google Shape;209;p38"/>
          <p:cNvPicPr preferRelativeResize="0"/>
          <p:nvPr/>
        </p:nvPicPr>
        <p:blipFill>
          <a:blip r:embed="rId6">
            <a:alphaModFix/>
          </a:blip>
          <a:stretch>
            <a:fillRect/>
          </a:stretch>
        </p:blipFill>
        <p:spPr>
          <a:xfrm>
            <a:off x="7618975" y="76195"/>
            <a:ext cx="1525025" cy="198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13" name="Shape 213"/>
        <p:cNvGrpSpPr/>
        <p:nvPr/>
      </p:nvGrpSpPr>
      <p:grpSpPr>
        <a:xfrm>
          <a:off x="0" y="0"/>
          <a:ext cx="0" cy="0"/>
          <a:chOff x="0" y="0"/>
          <a:chExt cx="0" cy="0"/>
        </a:xfrm>
      </p:grpSpPr>
      <p:sp>
        <p:nvSpPr>
          <p:cNvPr id="214" name="Google Shape;214;p39"/>
          <p:cNvSpPr txBox="1"/>
          <p:nvPr>
            <p:ph type="ctrTitle"/>
          </p:nvPr>
        </p:nvSpPr>
        <p:spPr>
          <a:xfrm>
            <a:off x="455475" y="462500"/>
            <a:ext cx="8233800" cy="409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i="1" lang="en" sz="2900">
                <a:solidFill>
                  <a:srgbClr val="C4A4A7"/>
                </a:solidFill>
                <a:highlight>
                  <a:srgbClr val="13294B"/>
                </a:highlight>
                <a:latin typeface="Josefin Sans"/>
                <a:ea typeface="Josefin Sans"/>
                <a:cs typeface="Josefin Sans"/>
                <a:sym typeface="Josefin Sans"/>
              </a:rPr>
              <a:t>International Approach</a:t>
            </a:r>
            <a:endParaRPr b="1" sz="2900">
              <a:solidFill>
                <a:srgbClr val="E0E1C7"/>
              </a:solidFill>
              <a:highlight>
                <a:srgbClr val="13294B"/>
              </a:highlight>
              <a:latin typeface="Josefin Sans"/>
              <a:ea typeface="Josefin Sans"/>
              <a:cs typeface="Josefin Sans"/>
              <a:sym typeface="Josefin Sans"/>
            </a:endParaRPr>
          </a:p>
        </p:txBody>
      </p:sp>
      <p:pic>
        <p:nvPicPr>
          <p:cNvPr id="215" name="Google Shape;215;p39"/>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19" name="Shape 219"/>
        <p:cNvGrpSpPr/>
        <p:nvPr/>
      </p:nvGrpSpPr>
      <p:grpSpPr>
        <a:xfrm>
          <a:off x="0" y="0"/>
          <a:ext cx="0" cy="0"/>
          <a:chOff x="0" y="0"/>
          <a:chExt cx="0" cy="0"/>
        </a:xfrm>
      </p:grpSpPr>
      <p:pic>
        <p:nvPicPr>
          <p:cNvPr descr="photo (1).JPG" id="220" name="Google Shape;220;p40"/>
          <p:cNvPicPr preferRelativeResize="0"/>
          <p:nvPr/>
        </p:nvPicPr>
        <p:blipFill rotWithShape="1">
          <a:blip r:embed="rId3">
            <a:alphaModFix/>
          </a:blip>
          <a:srcRect b="0" l="0" r="0" t="0"/>
          <a:stretch/>
        </p:blipFill>
        <p:spPr>
          <a:xfrm>
            <a:off x="1143000" y="0"/>
            <a:ext cx="6858000" cy="5143502"/>
          </a:xfrm>
          <a:prstGeom prst="rect">
            <a:avLst/>
          </a:prstGeom>
          <a:noFill/>
          <a:ln>
            <a:noFill/>
          </a:ln>
        </p:spPr>
      </p:pic>
      <p:pic>
        <p:nvPicPr>
          <p:cNvPr id="221" name="Google Shape;221;p40"/>
          <p:cNvPicPr preferRelativeResize="0"/>
          <p:nvPr/>
        </p:nvPicPr>
        <p:blipFill>
          <a:blip r:embed="rId4">
            <a:alphaModFix/>
          </a:blip>
          <a:stretch>
            <a:fillRect/>
          </a:stretch>
        </p:blipFill>
        <p:spPr>
          <a:xfrm>
            <a:off x="7618975" y="76195"/>
            <a:ext cx="1525025" cy="198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25" name="Shape 225"/>
        <p:cNvGrpSpPr/>
        <p:nvPr/>
      </p:nvGrpSpPr>
      <p:grpSpPr>
        <a:xfrm>
          <a:off x="0" y="0"/>
          <a:ext cx="0" cy="0"/>
          <a:chOff x="0" y="0"/>
          <a:chExt cx="0" cy="0"/>
        </a:xfrm>
      </p:grpSpPr>
      <p:sp>
        <p:nvSpPr>
          <p:cNvPr id="226" name="Google Shape;226;p41"/>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E0E1C7"/>
                </a:solidFill>
                <a:highlight>
                  <a:srgbClr val="13294B"/>
                </a:highlight>
                <a:latin typeface="Josefin Sans"/>
                <a:ea typeface="Josefin Sans"/>
                <a:cs typeface="Josefin Sans"/>
                <a:sym typeface="Josefin Sans"/>
              </a:rPr>
              <a:t>2021 United Nations Committee on the Peaceful Uses of Outer Space (COPUOS)</a:t>
            </a:r>
            <a:endParaRPr sz="14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4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sz="1400">
                <a:solidFill>
                  <a:srgbClr val="F9F9F0"/>
                </a:solidFill>
                <a:latin typeface="Josefin Sans"/>
                <a:ea typeface="Josefin Sans"/>
                <a:cs typeface="Josefin Sans"/>
                <a:sym typeface="Josefin Sans"/>
              </a:rPr>
              <a:t>Mandate, terms of reference, and workplan and methods of work for the working group established under the Legal Subcommittee agenda item entitled “General exchange of views on </a:t>
            </a:r>
            <a:r>
              <a:rPr lang="en" sz="1400">
                <a:solidFill>
                  <a:srgbClr val="C4A4A7"/>
                </a:solidFill>
                <a:latin typeface="Josefin Sans"/>
                <a:ea typeface="Josefin Sans"/>
                <a:cs typeface="Josefin Sans"/>
                <a:sym typeface="Josefin Sans"/>
              </a:rPr>
              <a:t>potential legal models for activities in the exploration, exploitation and utilization of space resources</a:t>
            </a:r>
            <a:r>
              <a:rPr lang="en" sz="1400">
                <a:solidFill>
                  <a:srgbClr val="F9F9F0"/>
                </a:solidFill>
                <a:latin typeface="Josefin Sans"/>
                <a:ea typeface="Josefin Sans"/>
                <a:cs typeface="Josefin Sans"/>
                <a:sym typeface="Josefin Sans"/>
              </a:rPr>
              <a:t>” </a:t>
            </a:r>
            <a:endParaRPr sz="14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4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6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600">
              <a:solidFill>
                <a:srgbClr val="E0E1C7"/>
              </a:solidFill>
              <a:highlight>
                <a:srgbClr val="13294B"/>
              </a:highlight>
              <a:latin typeface="Josefin Sans"/>
              <a:ea typeface="Josefin Sans"/>
              <a:cs typeface="Josefin Sans"/>
              <a:sym typeface="Josefin Sans"/>
            </a:endParaRPr>
          </a:p>
          <a:p>
            <a:pPr indent="-457200" lvl="0" marL="457200" rtl="0" algn="just">
              <a:lnSpc>
                <a:spcPct val="115000"/>
              </a:lnSpc>
              <a:spcBef>
                <a:spcPts val="0"/>
              </a:spcBef>
              <a:spcAft>
                <a:spcPts val="0"/>
              </a:spcAft>
              <a:buNone/>
            </a:pPr>
            <a:r>
              <a:t/>
            </a:r>
            <a:endParaRPr sz="1600">
              <a:solidFill>
                <a:srgbClr val="F9F9F0"/>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4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400">
              <a:solidFill>
                <a:srgbClr val="E0E1C7"/>
              </a:solidFill>
              <a:highlight>
                <a:srgbClr val="13294B"/>
              </a:highlight>
              <a:latin typeface="Josefin Sans"/>
              <a:ea typeface="Josefin Sans"/>
              <a:cs typeface="Josefin Sans"/>
              <a:sym typeface="Josefin Sans"/>
            </a:endParaRPr>
          </a:p>
          <a:p>
            <a:pPr indent="0" lvl="0" marL="127000" rtl="0" algn="ctr">
              <a:lnSpc>
                <a:spcPct val="115000"/>
              </a:lnSpc>
              <a:spcBef>
                <a:spcPts val="0"/>
              </a:spcBef>
              <a:spcAft>
                <a:spcPts val="0"/>
              </a:spcAft>
              <a:buNone/>
            </a:pPr>
            <a:r>
              <a:t/>
            </a:r>
            <a:endParaRPr i="1" sz="1400">
              <a:solidFill>
                <a:srgbClr val="E0E1C7"/>
              </a:solidFill>
              <a:highlight>
                <a:srgbClr val="13294B"/>
              </a:highlight>
              <a:latin typeface="Josefin Sans"/>
              <a:ea typeface="Josefin Sans"/>
              <a:cs typeface="Josefin Sans"/>
              <a:sym typeface="Josefin Sans"/>
            </a:endParaRPr>
          </a:p>
          <a:p>
            <a:pPr indent="0" lvl="0" marL="127000" rtl="0" algn="l">
              <a:lnSpc>
                <a:spcPct val="115000"/>
              </a:lnSpc>
              <a:spcBef>
                <a:spcPts val="0"/>
              </a:spcBef>
              <a:spcAft>
                <a:spcPts val="0"/>
              </a:spcAft>
              <a:buNone/>
            </a:pPr>
            <a:r>
              <a:t/>
            </a:r>
            <a:endParaRPr sz="1400">
              <a:solidFill>
                <a:srgbClr val="F9F9F0"/>
              </a:solidFill>
              <a:highlight>
                <a:srgbClr val="13294B"/>
              </a:highlight>
              <a:latin typeface="Josefin Sans"/>
              <a:ea typeface="Josefin Sans"/>
              <a:cs typeface="Josefin Sans"/>
              <a:sym typeface="Josefin Sans"/>
            </a:endParaRPr>
          </a:p>
          <a:p>
            <a:pPr indent="0" lvl="0" marL="127000" rtl="0" algn="l">
              <a:lnSpc>
                <a:spcPct val="115000"/>
              </a:lnSpc>
              <a:spcBef>
                <a:spcPts val="0"/>
              </a:spcBef>
              <a:spcAft>
                <a:spcPts val="0"/>
              </a:spcAft>
              <a:buNone/>
            </a:pPr>
            <a:r>
              <a:t/>
            </a:r>
            <a:endParaRPr sz="1400">
              <a:solidFill>
                <a:srgbClr val="E0E1C7"/>
              </a:solidFill>
              <a:highlight>
                <a:srgbClr val="13294B"/>
              </a:highlight>
              <a:latin typeface="Josefin Sans"/>
              <a:ea typeface="Josefin Sans"/>
              <a:cs typeface="Josefin Sans"/>
              <a:sym typeface="Josefin Sans"/>
            </a:endParaRPr>
          </a:p>
        </p:txBody>
      </p:sp>
      <p:pic>
        <p:nvPicPr>
          <p:cNvPr id="227" name="Google Shape;227;p41"/>
          <p:cNvPicPr preferRelativeResize="0"/>
          <p:nvPr/>
        </p:nvPicPr>
        <p:blipFill>
          <a:blip r:embed="rId3">
            <a:alphaModFix/>
          </a:blip>
          <a:stretch>
            <a:fillRect/>
          </a:stretch>
        </p:blipFill>
        <p:spPr>
          <a:xfrm>
            <a:off x="1704975" y="1799100"/>
            <a:ext cx="4799651" cy="3401549"/>
          </a:xfrm>
          <a:prstGeom prst="rect">
            <a:avLst/>
          </a:prstGeom>
          <a:noFill/>
          <a:ln>
            <a:noFill/>
          </a:ln>
        </p:spPr>
      </p:pic>
      <p:pic>
        <p:nvPicPr>
          <p:cNvPr id="228" name="Google Shape;228;p41"/>
          <p:cNvPicPr preferRelativeResize="0"/>
          <p:nvPr/>
        </p:nvPicPr>
        <p:blipFill>
          <a:blip r:embed="rId4">
            <a:alphaModFix/>
          </a:blip>
          <a:stretch>
            <a:fillRect/>
          </a:stretch>
        </p:blipFill>
        <p:spPr>
          <a:xfrm>
            <a:off x="7618975" y="76195"/>
            <a:ext cx="1525025" cy="198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69" name="Shape 69"/>
        <p:cNvGrpSpPr/>
        <p:nvPr/>
      </p:nvGrpSpPr>
      <p:grpSpPr>
        <a:xfrm>
          <a:off x="0" y="0"/>
          <a:ext cx="0" cy="0"/>
          <a:chOff x="0" y="0"/>
          <a:chExt cx="0" cy="0"/>
        </a:xfrm>
      </p:grpSpPr>
      <p:sp>
        <p:nvSpPr>
          <p:cNvPr id="70" name="Google Shape;70;p15"/>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C4A4A7"/>
                </a:solidFill>
                <a:latin typeface="Josefin Sans"/>
                <a:ea typeface="Josefin Sans"/>
                <a:cs typeface="Josefin Sans"/>
                <a:sym typeface="Josefin Sans"/>
              </a:rPr>
              <a:t>8 March 2022</a:t>
            </a:r>
            <a:endParaRPr sz="1000">
              <a:solidFill>
                <a:srgbClr val="C4A4A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sz="28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sz="28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lang="en" sz="3000">
                <a:solidFill>
                  <a:srgbClr val="F9F9F0"/>
                </a:solidFill>
                <a:latin typeface="Josefin Sans"/>
                <a:ea typeface="Josefin Sans"/>
                <a:cs typeface="Josefin Sans"/>
                <a:sym typeface="Josefin Sans"/>
              </a:rPr>
              <a:t>Legal Aspects of Space Resources</a:t>
            </a:r>
            <a:endParaRPr sz="3000">
              <a:solidFill>
                <a:srgbClr val="F9F9F0"/>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sz="3000">
              <a:solidFill>
                <a:srgbClr val="F9F9F0"/>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sz="3000">
              <a:solidFill>
                <a:srgbClr val="F9F9F0"/>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sz="28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sz="2800">
              <a:solidFill>
                <a:srgbClr val="F9F9F0"/>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lang="en" sz="2000">
                <a:solidFill>
                  <a:srgbClr val="F9F9F0"/>
                </a:solidFill>
                <a:latin typeface="Josefin Sans"/>
                <a:ea typeface="Josefin Sans"/>
                <a:cs typeface="Josefin Sans"/>
                <a:sym typeface="Josefin Sans"/>
              </a:rPr>
              <a:t>Christopher Johnson</a:t>
            </a:r>
            <a:endParaRPr sz="2000">
              <a:solidFill>
                <a:srgbClr val="F9F9F0"/>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lang="en" sz="1500">
                <a:solidFill>
                  <a:srgbClr val="C4A4A7"/>
                </a:solidFill>
                <a:latin typeface="Josefin Sans"/>
                <a:ea typeface="Josefin Sans"/>
                <a:cs typeface="Josefin Sans"/>
                <a:sym typeface="Josefin Sans"/>
              </a:rPr>
              <a:t>Space Law Advisor, Secure World Foundation</a:t>
            </a:r>
            <a:endParaRPr sz="1500">
              <a:solidFill>
                <a:srgbClr val="C4A4A7"/>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lang="en" sz="1500">
                <a:solidFill>
                  <a:srgbClr val="C4A4A7"/>
                </a:solidFill>
                <a:latin typeface="Josefin Sans"/>
                <a:ea typeface="Josefin Sans"/>
                <a:cs typeface="Josefin Sans"/>
                <a:sym typeface="Josefin Sans"/>
              </a:rPr>
              <a:t>Adjunct Professor of Law, Georgetown University Law Center</a:t>
            </a:r>
            <a:endParaRPr sz="1500">
              <a:solidFill>
                <a:srgbClr val="C4A4A7"/>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lang="en" sz="1500">
                <a:solidFill>
                  <a:srgbClr val="C4A4A7"/>
                </a:solidFill>
                <a:latin typeface="Josefin Sans"/>
                <a:ea typeface="Josefin Sans"/>
                <a:cs typeface="Josefin Sans"/>
                <a:sym typeface="Josefin Sans"/>
              </a:rPr>
              <a:t>Faculty Member, International Space University</a:t>
            </a:r>
            <a:endParaRPr sz="1500">
              <a:solidFill>
                <a:srgbClr val="C4A4A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3900">
              <a:solidFill>
                <a:srgbClr val="E0E1C7"/>
              </a:solidFill>
              <a:latin typeface="Josefin Sans"/>
              <a:ea typeface="Josefin Sans"/>
              <a:cs typeface="Josefin Sans"/>
              <a:sym typeface="Josefin Sans"/>
            </a:endParaRPr>
          </a:p>
        </p:txBody>
      </p:sp>
      <p:pic>
        <p:nvPicPr>
          <p:cNvPr id="71" name="Google Shape;71;p15"/>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32" name="Shape 232"/>
        <p:cNvGrpSpPr/>
        <p:nvPr/>
      </p:nvGrpSpPr>
      <p:grpSpPr>
        <a:xfrm>
          <a:off x="0" y="0"/>
          <a:ext cx="0" cy="0"/>
          <a:chOff x="0" y="0"/>
          <a:chExt cx="0" cy="0"/>
        </a:xfrm>
      </p:grpSpPr>
      <p:sp>
        <p:nvSpPr>
          <p:cNvPr id="233" name="Google Shape;233;p42"/>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E0E1C7"/>
                </a:solidFill>
                <a:highlight>
                  <a:srgbClr val="13294B"/>
                </a:highlight>
                <a:latin typeface="Josefin Sans"/>
                <a:ea typeface="Josefin Sans"/>
                <a:cs typeface="Josefin Sans"/>
                <a:sym typeface="Josefin Sans"/>
              </a:rPr>
              <a:t>United Nations Committee on the Peaceful Uses of Outer Space (COPUOS)</a:t>
            </a:r>
            <a:endParaRPr sz="14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sz="1400">
                <a:solidFill>
                  <a:srgbClr val="E0E1C7"/>
                </a:solidFill>
                <a:highlight>
                  <a:srgbClr val="13294B"/>
                </a:highlight>
                <a:latin typeface="Josefin Sans"/>
                <a:ea typeface="Josefin Sans"/>
                <a:cs typeface="Josefin Sans"/>
                <a:sym typeface="Josefin Sans"/>
              </a:rPr>
              <a:t>Legal Subcommittee </a:t>
            </a:r>
            <a:endParaRPr sz="14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sz="1400">
                <a:solidFill>
                  <a:srgbClr val="E0E1C7"/>
                </a:solidFill>
                <a:highlight>
                  <a:srgbClr val="13294B"/>
                </a:highlight>
                <a:latin typeface="Josefin Sans"/>
                <a:ea typeface="Josefin Sans"/>
                <a:cs typeface="Josefin Sans"/>
                <a:sym typeface="Josefin Sans"/>
              </a:rPr>
              <a:t>2021 session report</a:t>
            </a:r>
            <a:endParaRPr sz="14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6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600">
              <a:solidFill>
                <a:srgbClr val="E0E1C7"/>
              </a:solidFill>
              <a:highlight>
                <a:srgbClr val="13294B"/>
              </a:highlight>
              <a:latin typeface="Josefin Sans"/>
              <a:ea typeface="Josefin Sans"/>
              <a:cs typeface="Josefin Sans"/>
              <a:sym typeface="Josefin Sans"/>
            </a:endParaRPr>
          </a:p>
          <a:p>
            <a:pPr indent="-457200" lvl="0" marL="457200" rtl="0" algn="just">
              <a:lnSpc>
                <a:spcPct val="115000"/>
              </a:lnSpc>
              <a:spcBef>
                <a:spcPts val="0"/>
              </a:spcBef>
              <a:spcAft>
                <a:spcPts val="0"/>
              </a:spcAft>
              <a:buNone/>
            </a:pPr>
            <a:r>
              <a:rPr lang="en" sz="1600">
                <a:solidFill>
                  <a:srgbClr val="F9F9F0"/>
                </a:solidFill>
                <a:highlight>
                  <a:srgbClr val="13294B"/>
                </a:highlight>
                <a:latin typeface="Josefin Sans"/>
                <a:ea typeface="Josefin Sans"/>
                <a:cs typeface="Josefin Sans"/>
                <a:sym typeface="Josefin Sans"/>
              </a:rPr>
              <a:t>49. 	</a:t>
            </a:r>
            <a:r>
              <a:rPr lang="en" sz="1600">
                <a:solidFill>
                  <a:srgbClr val="F9F9F0"/>
                </a:solidFill>
                <a:highlight>
                  <a:srgbClr val="13294B"/>
                </a:highlight>
                <a:latin typeface="Josefin Sans"/>
                <a:ea typeface="Josefin Sans"/>
                <a:cs typeface="Josefin Sans"/>
                <a:sym typeface="Josefin Sans"/>
              </a:rPr>
              <a:t>The Subcommittee requested the newly elected Chair and Vice-Chair of the working group </a:t>
            </a:r>
            <a:r>
              <a:rPr i="1" lang="en" sz="1600">
                <a:solidFill>
                  <a:srgbClr val="C4A4A7"/>
                </a:solidFill>
                <a:highlight>
                  <a:srgbClr val="13294B"/>
                </a:highlight>
                <a:latin typeface="Josefin Sans"/>
                <a:ea typeface="Josefin Sans"/>
                <a:cs typeface="Josefin Sans"/>
                <a:sym typeface="Josefin Sans"/>
              </a:rPr>
              <a:t>to continue consultations</a:t>
            </a:r>
            <a:r>
              <a:rPr lang="en" sz="1600">
                <a:solidFill>
                  <a:srgbClr val="F9F9F0"/>
                </a:solidFill>
                <a:highlight>
                  <a:srgbClr val="13294B"/>
                </a:highlight>
                <a:latin typeface="Josefin Sans"/>
                <a:ea typeface="Josefin Sans"/>
                <a:cs typeface="Josefin Sans"/>
                <a:sym typeface="Josefin Sans"/>
              </a:rPr>
              <a:t>, in the intersessional period, </a:t>
            </a:r>
            <a:r>
              <a:rPr i="1" lang="en" sz="1600">
                <a:solidFill>
                  <a:srgbClr val="C4A4A7"/>
                </a:solidFill>
                <a:highlight>
                  <a:srgbClr val="13294B"/>
                </a:highlight>
                <a:latin typeface="Josefin Sans"/>
                <a:ea typeface="Josefin Sans"/>
                <a:cs typeface="Josefin Sans"/>
                <a:sym typeface="Josefin Sans"/>
              </a:rPr>
              <a:t>on the</a:t>
            </a:r>
            <a:r>
              <a:rPr lang="en" sz="1600">
                <a:solidFill>
                  <a:srgbClr val="F9F9F0"/>
                </a:solidFill>
                <a:highlight>
                  <a:srgbClr val="13294B"/>
                </a:highlight>
                <a:latin typeface="Josefin Sans"/>
                <a:ea typeface="Josefin Sans"/>
                <a:cs typeface="Josefin Sans"/>
                <a:sym typeface="Josefin Sans"/>
              </a:rPr>
              <a:t> </a:t>
            </a:r>
            <a:r>
              <a:rPr i="1" lang="en" sz="1600">
                <a:solidFill>
                  <a:srgbClr val="C4A4A7"/>
                </a:solidFill>
                <a:highlight>
                  <a:srgbClr val="13294B"/>
                </a:highlight>
                <a:latin typeface="Josefin Sans"/>
                <a:ea typeface="Josefin Sans"/>
                <a:cs typeface="Josefin Sans"/>
                <a:sym typeface="Josefin Sans"/>
              </a:rPr>
              <a:t>mandate</a:t>
            </a:r>
            <a:r>
              <a:rPr lang="en" sz="1600">
                <a:solidFill>
                  <a:srgbClr val="F9F9F0"/>
                </a:solidFill>
                <a:highlight>
                  <a:srgbClr val="13294B"/>
                </a:highlight>
                <a:latin typeface="Josefin Sans"/>
                <a:ea typeface="Josefin Sans"/>
                <a:cs typeface="Josefin Sans"/>
                <a:sym typeface="Josefin Sans"/>
              </a:rPr>
              <a:t>, </a:t>
            </a:r>
            <a:r>
              <a:rPr i="1" lang="en" sz="1600">
                <a:solidFill>
                  <a:srgbClr val="C4A4A7"/>
                </a:solidFill>
                <a:highlight>
                  <a:srgbClr val="13294B"/>
                </a:highlight>
                <a:latin typeface="Josefin Sans"/>
                <a:ea typeface="Josefin Sans"/>
                <a:cs typeface="Josefin Sans"/>
                <a:sym typeface="Josefin Sans"/>
              </a:rPr>
              <a:t>terms of reference</a:t>
            </a:r>
            <a:r>
              <a:rPr lang="en" sz="1600">
                <a:solidFill>
                  <a:srgbClr val="F9F9F0"/>
                </a:solidFill>
                <a:highlight>
                  <a:srgbClr val="13294B"/>
                </a:highlight>
                <a:latin typeface="Josefin Sans"/>
                <a:ea typeface="Josefin Sans"/>
                <a:cs typeface="Josefin Sans"/>
                <a:sym typeface="Josefin Sans"/>
              </a:rPr>
              <a:t> and </a:t>
            </a:r>
            <a:r>
              <a:rPr i="1" lang="en" sz="1600">
                <a:solidFill>
                  <a:srgbClr val="C4A4A7"/>
                </a:solidFill>
                <a:highlight>
                  <a:srgbClr val="13294B"/>
                </a:highlight>
                <a:latin typeface="Josefin Sans"/>
                <a:ea typeface="Josefin Sans"/>
                <a:cs typeface="Josefin Sans"/>
                <a:sym typeface="Josefin Sans"/>
              </a:rPr>
              <a:t>method of work of the working group</a:t>
            </a:r>
            <a:r>
              <a:rPr lang="en" sz="1600">
                <a:solidFill>
                  <a:srgbClr val="F9F9F0"/>
                </a:solidFill>
                <a:highlight>
                  <a:srgbClr val="13294B"/>
                </a:highlight>
                <a:latin typeface="Josefin Sans"/>
                <a:ea typeface="Josefin Sans"/>
                <a:cs typeface="Josefin Sans"/>
                <a:sym typeface="Josefin Sans"/>
              </a:rPr>
              <a:t>, and to consult with the Chair of the Committee and with the Secretariat regarding the scheduling of the sixty-fourth session of the Committee, so as to enable the </a:t>
            </a:r>
            <a:r>
              <a:rPr i="1" lang="en" sz="1600">
                <a:solidFill>
                  <a:srgbClr val="C4A4A7"/>
                </a:solidFill>
                <a:highlight>
                  <a:srgbClr val="13294B"/>
                </a:highlight>
                <a:latin typeface="Josefin Sans"/>
                <a:ea typeface="Josefin Sans"/>
                <a:cs typeface="Josefin Sans"/>
                <a:sym typeface="Josefin Sans"/>
              </a:rPr>
              <a:t>working group to meet during that session</a:t>
            </a:r>
            <a:r>
              <a:rPr lang="en" sz="1600">
                <a:solidFill>
                  <a:srgbClr val="F9F9F0"/>
                </a:solidFill>
                <a:highlight>
                  <a:srgbClr val="13294B"/>
                </a:highlight>
                <a:latin typeface="Josefin Sans"/>
                <a:ea typeface="Josefin Sans"/>
                <a:cs typeface="Josefin Sans"/>
                <a:sym typeface="Josefin Sans"/>
              </a:rPr>
              <a:t> and benefit from interpretation services. </a:t>
            </a:r>
            <a:endParaRPr sz="1600">
              <a:solidFill>
                <a:srgbClr val="F9F9F0"/>
              </a:solidFill>
              <a:highlight>
                <a:srgbClr val="13294B"/>
              </a:highlight>
              <a:latin typeface="Josefin Sans"/>
              <a:ea typeface="Josefin Sans"/>
              <a:cs typeface="Josefin Sans"/>
              <a:sym typeface="Josefin Sans"/>
            </a:endParaRPr>
          </a:p>
          <a:p>
            <a:pPr indent="457200" lvl="0" marL="457200" rtl="0" algn="just">
              <a:lnSpc>
                <a:spcPct val="115000"/>
              </a:lnSpc>
              <a:spcBef>
                <a:spcPts val="0"/>
              </a:spcBef>
              <a:spcAft>
                <a:spcPts val="0"/>
              </a:spcAft>
              <a:buNone/>
            </a:pPr>
            <a:r>
              <a:rPr lang="en" sz="1600">
                <a:solidFill>
                  <a:srgbClr val="F9F9F0"/>
                </a:solidFill>
                <a:highlight>
                  <a:srgbClr val="13294B"/>
                </a:highlight>
                <a:latin typeface="Josefin Sans"/>
                <a:ea typeface="Josefin Sans"/>
                <a:cs typeface="Josefin Sans"/>
                <a:sym typeface="Josefin Sans"/>
              </a:rPr>
              <a:t>In that regard, the Subcommittee recommended that the Committee also consider the matter further at its sixty-fourth session.</a:t>
            </a:r>
            <a:endParaRPr sz="1600">
              <a:solidFill>
                <a:srgbClr val="F9F9F0"/>
              </a:solidFill>
              <a:highlight>
                <a:srgbClr val="13294B"/>
              </a:highlight>
              <a:latin typeface="Josefin Sans"/>
              <a:ea typeface="Josefin Sans"/>
              <a:cs typeface="Josefin Sans"/>
              <a:sym typeface="Josefin Sans"/>
            </a:endParaRPr>
          </a:p>
          <a:p>
            <a:pPr indent="457200" lvl="0" marL="457200" rtl="0" algn="just">
              <a:lnSpc>
                <a:spcPct val="115000"/>
              </a:lnSpc>
              <a:spcBef>
                <a:spcPts val="0"/>
              </a:spcBef>
              <a:spcAft>
                <a:spcPts val="0"/>
              </a:spcAft>
              <a:buNone/>
            </a:pPr>
            <a:r>
              <a:t/>
            </a:r>
            <a:endParaRPr sz="1600">
              <a:solidFill>
                <a:srgbClr val="F9F9F0"/>
              </a:solidFill>
              <a:highlight>
                <a:srgbClr val="13294B"/>
              </a:highlight>
              <a:latin typeface="Josefin Sans"/>
              <a:ea typeface="Josefin Sans"/>
              <a:cs typeface="Josefin Sans"/>
              <a:sym typeface="Josefin Sans"/>
            </a:endParaRPr>
          </a:p>
          <a:p>
            <a:pPr indent="457200" lvl="0" marL="0" rtl="0" algn="l">
              <a:lnSpc>
                <a:spcPct val="115000"/>
              </a:lnSpc>
              <a:spcBef>
                <a:spcPts val="0"/>
              </a:spcBef>
              <a:spcAft>
                <a:spcPts val="0"/>
              </a:spcAft>
              <a:buNone/>
            </a:pPr>
            <a:r>
              <a:rPr i="1" lang="en" sz="1600">
                <a:solidFill>
                  <a:srgbClr val="E0E1C7"/>
                </a:solidFill>
                <a:highlight>
                  <a:srgbClr val="13294B"/>
                </a:highlight>
                <a:uFill>
                  <a:noFill/>
                </a:uFill>
                <a:latin typeface="Josefin Sans"/>
                <a:ea typeface="Josefin Sans"/>
                <a:cs typeface="Josefin Sans"/>
                <a:sym typeface="Josefin Sans"/>
                <a:hlinkClick r:id="rId3">
                  <a:extLst>
                    <a:ext uri="{A12FA001-AC4F-418D-AE19-62706E023703}">
                      <ahyp:hlinkClr val="tx"/>
                    </a:ext>
                  </a:extLst>
                </a:hlinkClick>
              </a:rPr>
              <a:t>Latest events: </a:t>
            </a:r>
            <a:r>
              <a:rPr lang="en" sz="1600">
                <a:solidFill>
                  <a:srgbClr val="E0E1C7"/>
                </a:solidFill>
                <a:highlight>
                  <a:srgbClr val="13294B"/>
                </a:highlight>
                <a:uFill>
                  <a:noFill/>
                </a:uFill>
                <a:latin typeface="Josefin Sans"/>
                <a:ea typeface="Josefin Sans"/>
                <a:cs typeface="Josefin Sans"/>
                <a:sym typeface="Josefin Sans"/>
                <a:hlinkClick r:id="rId4">
                  <a:extLst>
                    <a:ext uri="{A12FA001-AC4F-418D-AE19-62706E023703}">
                      <ahyp:hlinkClr val="tx"/>
                    </a:ext>
                  </a:extLst>
                </a:hlinkClick>
              </a:rPr>
              <a:t>https://www.unoosa.org/oosa/en/ourwork/copuos/lsc/space-resources/index.html</a:t>
            </a:r>
            <a:endParaRPr sz="16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4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400">
              <a:solidFill>
                <a:srgbClr val="E0E1C7"/>
              </a:solidFill>
              <a:highlight>
                <a:srgbClr val="13294B"/>
              </a:highlight>
              <a:latin typeface="Josefin Sans"/>
              <a:ea typeface="Josefin Sans"/>
              <a:cs typeface="Josefin Sans"/>
              <a:sym typeface="Josefin Sans"/>
            </a:endParaRPr>
          </a:p>
          <a:p>
            <a:pPr indent="0" lvl="0" marL="127000" rtl="0" algn="ctr">
              <a:lnSpc>
                <a:spcPct val="115000"/>
              </a:lnSpc>
              <a:spcBef>
                <a:spcPts val="0"/>
              </a:spcBef>
              <a:spcAft>
                <a:spcPts val="0"/>
              </a:spcAft>
              <a:buNone/>
            </a:pPr>
            <a:r>
              <a:t/>
            </a:r>
            <a:endParaRPr i="1" sz="1400">
              <a:solidFill>
                <a:srgbClr val="E0E1C7"/>
              </a:solidFill>
              <a:highlight>
                <a:srgbClr val="13294B"/>
              </a:highlight>
              <a:latin typeface="Josefin Sans"/>
              <a:ea typeface="Josefin Sans"/>
              <a:cs typeface="Josefin Sans"/>
              <a:sym typeface="Josefin Sans"/>
            </a:endParaRPr>
          </a:p>
          <a:p>
            <a:pPr indent="0" lvl="0" marL="127000" rtl="0" algn="l">
              <a:lnSpc>
                <a:spcPct val="115000"/>
              </a:lnSpc>
              <a:spcBef>
                <a:spcPts val="0"/>
              </a:spcBef>
              <a:spcAft>
                <a:spcPts val="0"/>
              </a:spcAft>
              <a:buNone/>
            </a:pPr>
            <a:r>
              <a:t/>
            </a:r>
            <a:endParaRPr sz="1400">
              <a:solidFill>
                <a:srgbClr val="F9F9F0"/>
              </a:solidFill>
              <a:highlight>
                <a:srgbClr val="13294B"/>
              </a:highlight>
              <a:latin typeface="Josefin Sans"/>
              <a:ea typeface="Josefin Sans"/>
              <a:cs typeface="Josefin Sans"/>
              <a:sym typeface="Josefin Sans"/>
            </a:endParaRPr>
          </a:p>
          <a:p>
            <a:pPr indent="0" lvl="0" marL="127000" rtl="0" algn="l">
              <a:lnSpc>
                <a:spcPct val="115000"/>
              </a:lnSpc>
              <a:spcBef>
                <a:spcPts val="0"/>
              </a:spcBef>
              <a:spcAft>
                <a:spcPts val="0"/>
              </a:spcAft>
              <a:buNone/>
            </a:pPr>
            <a:r>
              <a:t/>
            </a:r>
            <a:endParaRPr sz="1400">
              <a:solidFill>
                <a:srgbClr val="E0E1C7"/>
              </a:solidFill>
              <a:highlight>
                <a:srgbClr val="13294B"/>
              </a:highlight>
              <a:latin typeface="Josefin Sans"/>
              <a:ea typeface="Josefin Sans"/>
              <a:cs typeface="Josefin Sans"/>
              <a:sym typeface="Josefin Sans"/>
            </a:endParaRPr>
          </a:p>
        </p:txBody>
      </p:sp>
      <p:pic>
        <p:nvPicPr>
          <p:cNvPr id="234" name="Google Shape;234;p42"/>
          <p:cNvPicPr preferRelativeResize="0"/>
          <p:nvPr/>
        </p:nvPicPr>
        <p:blipFill>
          <a:blip r:embed="rId5">
            <a:alphaModFix/>
          </a:blip>
          <a:stretch>
            <a:fillRect/>
          </a:stretch>
        </p:blipFill>
        <p:spPr>
          <a:xfrm>
            <a:off x="7618975" y="76195"/>
            <a:ext cx="1525025" cy="198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38" name="Shape 238"/>
        <p:cNvGrpSpPr/>
        <p:nvPr/>
      </p:nvGrpSpPr>
      <p:grpSpPr>
        <a:xfrm>
          <a:off x="0" y="0"/>
          <a:ext cx="0" cy="0"/>
          <a:chOff x="0" y="0"/>
          <a:chExt cx="0" cy="0"/>
        </a:xfrm>
      </p:grpSpPr>
      <p:sp>
        <p:nvSpPr>
          <p:cNvPr id="239" name="Google Shape;239;p43"/>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E0E1C7"/>
                </a:solidFill>
                <a:highlight>
                  <a:srgbClr val="13294B"/>
                </a:highlight>
                <a:latin typeface="Josefin Sans"/>
                <a:ea typeface="Josefin Sans"/>
                <a:cs typeface="Josefin Sans"/>
                <a:sym typeface="Josefin Sans"/>
              </a:rPr>
              <a:t>UPDATE Artemis Accords</a:t>
            </a:r>
            <a:endParaRPr sz="18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8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sz="1500">
                <a:solidFill>
                  <a:srgbClr val="E0E1C7"/>
                </a:solidFill>
                <a:highlight>
                  <a:srgbClr val="13294B"/>
                </a:highlight>
                <a:latin typeface="Josefin Sans"/>
                <a:ea typeface="Josefin Sans"/>
                <a:cs typeface="Josefin Sans"/>
                <a:sym typeface="Josefin Sans"/>
              </a:rPr>
              <a:t>As of March 2022, 18 States Parties to the Artemis Accords:</a:t>
            </a:r>
            <a:endParaRPr sz="15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i="1" lang="en" sz="1500">
                <a:solidFill>
                  <a:srgbClr val="C4A4A7"/>
                </a:solidFill>
                <a:highlight>
                  <a:srgbClr val="13294B"/>
                </a:highlight>
                <a:latin typeface="Josefin Sans"/>
                <a:ea typeface="Josefin Sans"/>
                <a:cs typeface="Josefin Sans"/>
                <a:sym typeface="Josefin Sans"/>
              </a:rPr>
              <a:t>Australia*, Bahrain, Brazil, Canada, Poland, France, Italy, Israel, Japan, South Korea, Luxembourg, Mexico, New Zealand, Romania, Ukraine, United Arab Emirates, United Kingdom, United States of America. </a:t>
            </a:r>
            <a:endParaRPr i="1" sz="1500">
              <a:solidFill>
                <a:srgbClr val="C4A4A7"/>
              </a:solidFill>
              <a:highlight>
                <a:srgbClr val="13294B"/>
              </a:highlight>
              <a:latin typeface="Josefin Sans"/>
              <a:ea typeface="Josefin Sans"/>
              <a:cs typeface="Josefin Sans"/>
              <a:sym typeface="Josefin Sans"/>
            </a:endParaRPr>
          </a:p>
          <a:p>
            <a:pPr indent="457200" lvl="0" marL="0" rtl="0" algn="l">
              <a:lnSpc>
                <a:spcPct val="115000"/>
              </a:lnSpc>
              <a:spcBef>
                <a:spcPts val="0"/>
              </a:spcBef>
              <a:spcAft>
                <a:spcPts val="0"/>
              </a:spcAft>
              <a:buNone/>
            </a:pPr>
            <a:r>
              <a:rPr lang="en" sz="1100">
                <a:solidFill>
                  <a:srgbClr val="E0E1C7"/>
                </a:solidFill>
                <a:highlight>
                  <a:srgbClr val="13294B"/>
                </a:highlight>
                <a:latin typeface="Josefin Sans"/>
                <a:ea typeface="Josefin Sans"/>
                <a:cs typeface="Josefin Sans"/>
                <a:sym typeface="Josefin Sans"/>
              </a:rPr>
              <a:t>(*FYI Australia is also a party to the Moon Agreement)</a:t>
            </a:r>
            <a:endParaRPr sz="11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5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5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sz="1500">
                <a:solidFill>
                  <a:srgbClr val="F9F9F0"/>
                </a:solidFill>
                <a:highlight>
                  <a:srgbClr val="13294B"/>
                </a:highlight>
                <a:latin typeface="Josefin Sans"/>
                <a:ea typeface="Josefin Sans"/>
                <a:cs typeface="Josefin Sans"/>
                <a:sym typeface="Josefin Sans"/>
              </a:rPr>
              <a:t>Section 10 — Space Resources</a:t>
            </a:r>
            <a:endParaRPr sz="1500">
              <a:solidFill>
                <a:srgbClr val="F9F9F0"/>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500">
              <a:solidFill>
                <a:srgbClr val="F9F9F0"/>
              </a:solidFill>
              <a:highlight>
                <a:srgbClr val="13294B"/>
              </a:highlight>
              <a:latin typeface="Josefin Sans"/>
              <a:ea typeface="Josefin Sans"/>
              <a:cs typeface="Josefin Sans"/>
              <a:sym typeface="Josefin Sans"/>
            </a:endParaRPr>
          </a:p>
          <a:p>
            <a:pPr indent="-323850" lvl="0" marL="457200" rtl="0" algn="l">
              <a:lnSpc>
                <a:spcPct val="115000"/>
              </a:lnSpc>
              <a:spcBef>
                <a:spcPts val="0"/>
              </a:spcBef>
              <a:spcAft>
                <a:spcPts val="0"/>
              </a:spcAft>
              <a:buClr>
                <a:srgbClr val="F9F9F0"/>
              </a:buClr>
              <a:buSzPts val="1500"/>
              <a:buFont typeface="Josefin Sans"/>
              <a:buAutoNum type="arabicPeriod"/>
            </a:pPr>
            <a:r>
              <a:rPr lang="en" sz="1500">
                <a:solidFill>
                  <a:srgbClr val="F9F9F0"/>
                </a:solidFill>
                <a:highlight>
                  <a:srgbClr val="13294B"/>
                </a:highlight>
                <a:latin typeface="Josefin Sans"/>
                <a:ea typeface="Josefin Sans"/>
                <a:cs typeface="Josefin Sans"/>
                <a:sym typeface="Josefin Sans"/>
              </a:rPr>
              <a:t>The Signatories note that the utilization of space resources can benefit humankind by providing critical support for safe and sustainable operations. </a:t>
            </a:r>
            <a:endParaRPr sz="1500">
              <a:solidFill>
                <a:srgbClr val="F9F9F0"/>
              </a:solidFill>
              <a:highlight>
                <a:srgbClr val="13294B"/>
              </a:highlight>
              <a:latin typeface="Josefin Sans"/>
              <a:ea typeface="Josefin Sans"/>
              <a:cs typeface="Josefin Sans"/>
              <a:sym typeface="Josefin Sans"/>
            </a:endParaRPr>
          </a:p>
          <a:p>
            <a:pPr indent="0" lvl="0" marL="127000" rtl="0" algn="ctr">
              <a:lnSpc>
                <a:spcPct val="115000"/>
              </a:lnSpc>
              <a:spcBef>
                <a:spcPts val="0"/>
              </a:spcBef>
              <a:spcAft>
                <a:spcPts val="0"/>
              </a:spcAft>
              <a:buNone/>
            </a:pPr>
            <a:r>
              <a:t/>
            </a:r>
            <a:endParaRPr i="1" sz="1400">
              <a:solidFill>
                <a:srgbClr val="E0E1C7"/>
              </a:solidFill>
              <a:highlight>
                <a:srgbClr val="13294B"/>
              </a:highlight>
              <a:latin typeface="Josefin Sans"/>
              <a:ea typeface="Josefin Sans"/>
              <a:cs typeface="Josefin Sans"/>
              <a:sym typeface="Josefin Sans"/>
            </a:endParaRPr>
          </a:p>
          <a:p>
            <a:pPr indent="0" lvl="0" marL="127000" rtl="0" algn="l">
              <a:lnSpc>
                <a:spcPct val="115000"/>
              </a:lnSpc>
              <a:spcBef>
                <a:spcPts val="0"/>
              </a:spcBef>
              <a:spcAft>
                <a:spcPts val="0"/>
              </a:spcAft>
              <a:buNone/>
            </a:pPr>
            <a:r>
              <a:t/>
            </a:r>
            <a:endParaRPr sz="1400">
              <a:solidFill>
                <a:srgbClr val="F9F9F0"/>
              </a:solidFill>
              <a:highlight>
                <a:srgbClr val="13294B"/>
              </a:highlight>
              <a:latin typeface="Josefin Sans"/>
              <a:ea typeface="Josefin Sans"/>
              <a:cs typeface="Josefin Sans"/>
              <a:sym typeface="Josefin Sans"/>
            </a:endParaRPr>
          </a:p>
          <a:p>
            <a:pPr indent="0" lvl="0" marL="127000" rtl="0" algn="l">
              <a:lnSpc>
                <a:spcPct val="115000"/>
              </a:lnSpc>
              <a:spcBef>
                <a:spcPts val="0"/>
              </a:spcBef>
              <a:spcAft>
                <a:spcPts val="0"/>
              </a:spcAft>
              <a:buNone/>
            </a:pPr>
            <a:r>
              <a:t/>
            </a:r>
            <a:endParaRPr sz="1400">
              <a:solidFill>
                <a:srgbClr val="E0E1C7"/>
              </a:solidFill>
              <a:highlight>
                <a:srgbClr val="13294B"/>
              </a:highlight>
              <a:latin typeface="Josefin Sans"/>
              <a:ea typeface="Josefin Sans"/>
              <a:cs typeface="Josefin Sans"/>
              <a:sym typeface="Josefin Sans"/>
            </a:endParaRPr>
          </a:p>
        </p:txBody>
      </p:sp>
      <p:pic>
        <p:nvPicPr>
          <p:cNvPr id="240" name="Google Shape;240;p43"/>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44" name="Shape 244"/>
        <p:cNvGrpSpPr/>
        <p:nvPr/>
      </p:nvGrpSpPr>
      <p:grpSpPr>
        <a:xfrm>
          <a:off x="0" y="0"/>
          <a:ext cx="0" cy="0"/>
          <a:chOff x="0" y="0"/>
          <a:chExt cx="0" cy="0"/>
        </a:xfrm>
      </p:grpSpPr>
      <p:sp>
        <p:nvSpPr>
          <p:cNvPr id="245" name="Google Shape;245;p44"/>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E0E1C7"/>
                </a:solidFill>
                <a:highlight>
                  <a:srgbClr val="13294B"/>
                </a:highlight>
                <a:latin typeface="Josefin Sans"/>
                <a:ea typeface="Josefin Sans"/>
                <a:cs typeface="Josefin Sans"/>
                <a:sym typeface="Josefin Sans"/>
              </a:rPr>
              <a:t>Artemis Accords</a:t>
            </a:r>
            <a:endParaRPr sz="14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sz="1400">
                <a:solidFill>
                  <a:srgbClr val="E0E1C7"/>
                </a:solidFill>
                <a:highlight>
                  <a:srgbClr val="13294B"/>
                </a:highlight>
                <a:latin typeface="Josefin Sans"/>
                <a:ea typeface="Josefin Sans"/>
                <a:cs typeface="Josefin Sans"/>
                <a:sym typeface="Josefin Sans"/>
              </a:rPr>
              <a:t>Section 10 – Space Resources</a:t>
            </a:r>
            <a:endParaRPr sz="14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500">
              <a:solidFill>
                <a:srgbClr val="F9F9F0"/>
              </a:solidFill>
              <a:highlight>
                <a:srgbClr val="13294B"/>
              </a:highlight>
              <a:latin typeface="Josefin Sans"/>
              <a:ea typeface="Josefin Sans"/>
              <a:cs typeface="Josefin Sans"/>
              <a:sym typeface="Josefin Sans"/>
            </a:endParaRPr>
          </a:p>
          <a:p>
            <a:pPr indent="-323850" lvl="0" marL="457200" rtl="0" algn="l">
              <a:lnSpc>
                <a:spcPct val="115000"/>
              </a:lnSpc>
              <a:spcBef>
                <a:spcPts val="0"/>
              </a:spcBef>
              <a:spcAft>
                <a:spcPts val="0"/>
              </a:spcAft>
              <a:buClr>
                <a:srgbClr val="F9F9F0"/>
              </a:buClr>
              <a:buSzPts val="1500"/>
              <a:buFont typeface="Josefin Sans"/>
              <a:buAutoNum type="arabicPeriod"/>
            </a:pPr>
            <a:r>
              <a:rPr lang="en" sz="1500">
                <a:solidFill>
                  <a:srgbClr val="F9F9F0"/>
                </a:solidFill>
                <a:highlight>
                  <a:srgbClr val="13294B"/>
                </a:highlight>
                <a:latin typeface="Josefin Sans"/>
                <a:ea typeface="Josefin Sans"/>
                <a:cs typeface="Josefin Sans"/>
                <a:sym typeface="Josefin Sans"/>
              </a:rPr>
              <a:t>The Signatories emphasize that the extraction and utilization of space resources, including any recovery from the surface or subsurface of the Moon, Mars, comets, or asteroids, should be executed in a manner that complies with the Outer Space Treaty and in support of safe and sustainable space activities. </a:t>
            </a:r>
            <a:r>
              <a:rPr i="1" lang="en" sz="1500">
                <a:solidFill>
                  <a:srgbClr val="C4A4A7"/>
                </a:solidFill>
                <a:highlight>
                  <a:srgbClr val="13294B"/>
                </a:highlight>
                <a:latin typeface="Josefin Sans"/>
                <a:ea typeface="Josefin Sans"/>
                <a:cs typeface="Josefin Sans"/>
                <a:sym typeface="Josefin Sans"/>
              </a:rPr>
              <a:t>The Signatories affirm that the extraction of space resources does not inherently constitute national appropriation under Article II of the Outer Space Treaty</a:t>
            </a:r>
            <a:r>
              <a:rPr lang="en" sz="1500">
                <a:solidFill>
                  <a:srgbClr val="F9F9F0"/>
                </a:solidFill>
                <a:highlight>
                  <a:srgbClr val="13294B"/>
                </a:highlight>
                <a:latin typeface="Josefin Sans"/>
                <a:ea typeface="Josefin Sans"/>
                <a:cs typeface="Josefin Sans"/>
                <a:sym typeface="Josefin Sans"/>
              </a:rPr>
              <a:t>, and that contracts and other legal instruments relating to space resources should be consistent with that Treaty.</a:t>
            </a:r>
            <a:endParaRPr sz="1500">
              <a:solidFill>
                <a:srgbClr val="F9F9F0"/>
              </a:solidFill>
              <a:highlight>
                <a:srgbClr val="13294B"/>
              </a:highlight>
              <a:latin typeface="Josefin Sans"/>
              <a:ea typeface="Josefin Sans"/>
              <a:cs typeface="Josefin Sans"/>
              <a:sym typeface="Josefin Sans"/>
            </a:endParaRPr>
          </a:p>
          <a:p>
            <a:pPr indent="0" lvl="0" marL="127000" rtl="0" algn="ctr">
              <a:lnSpc>
                <a:spcPct val="115000"/>
              </a:lnSpc>
              <a:spcBef>
                <a:spcPts val="0"/>
              </a:spcBef>
              <a:spcAft>
                <a:spcPts val="0"/>
              </a:spcAft>
              <a:buNone/>
            </a:pPr>
            <a:r>
              <a:t/>
            </a:r>
            <a:endParaRPr i="1" sz="1400">
              <a:solidFill>
                <a:srgbClr val="E0E1C7"/>
              </a:solidFill>
              <a:highlight>
                <a:srgbClr val="13294B"/>
              </a:highlight>
              <a:latin typeface="Josefin Sans"/>
              <a:ea typeface="Josefin Sans"/>
              <a:cs typeface="Josefin Sans"/>
              <a:sym typeface="Josefin Sans"/>
            </a:endParaRPr>
          </a:p>
          <a:p>
            <a:pPr indent="0" lvl="0" marL="127000" rtl="0" algn="l">
              <a:lnSpc>
                <a:spcPct val="115000"/>
              </a:lnSpc>
              <a:spcBef>
                <a:spcPts val="0"/>
              </a:spcBef>
              <a:spcAft>
                <a:spcPts val="0"/>
              </a:spcAft>
              <a:buNone/>
            </a:pPr>
            <a:r>
              <a:t/>
            </a:r>
            <a:endParaRPr sz="1400">
              <a:solidFill>
                <a:srgbClr val="F9F9F0"/>
              </a:solidFill>
              <a:highlight>
                <a:srgbClr val="13294B"/>
              </a:highlight>
              <a:latin typeface="Josefin Sans"/>
              <a:ea typeface="Josefin Sans"/>
              <a:cs typeface="Josefin Sans"/>
              <a:sym typeface="Josefin Sans"/>
            </a:endParaRPr>
          </a:p>
          <a:p>
            <a:pPr indent="0" lvl="0" marL="127000" rtl="0" algn="l">
              <a:lnSpc>
                <a:spcPct val="115000"/>
              </a:lnSpc>
              <a:spcBef>
                <a:spcPts val="0"/>
              </a:spcBef>
              <a:spcAft>
                <a:spcPts val="0"/>
              </a:spcAft>
              <a:buNone/>
            </a:pPr>
            <a:r>
              <a:t/>
            </a:r>
            <a:endParaRPr sz="1400">
              <a:solidFill>
                <a:srgbClr val="E0E1C7"/>
              </a:solidFill>
              <a:highlight>
                <a:srgbClr val="13294B"/>
              </a:highlight>
              <a:latin typeface="Josefin Sans"/>
              <a:ea typeface="Josefin Sans"/>
              <a:cs typeface="Josefin Sans"/>
              <a:sym typeface="Josefin Sans"/>
            </a:endParaRPr>
          </a:p>
        </p:txBody>
      </p:sp>
      <p:pic>
        <p:nvPicPr>
          <p:cNvPr id="246" name="Google Shape;246;p44"/>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50" name="Shape 250"/>
        <p:cNvGrpSpPr/>
        <p:nvPr/>
      </p:nvGrpSpPr>
      <p:grpSpPr>
        <a:xfrm>
          <a:off x="0" y="0"/>
          <a:ext cx="0" cy="0"/>
          <a:chOff x="0" y="0"/>
          <a:chExt cx="0" cy="0"/>
        </a:xfrm>
      </p:grpSpPr>
      <p:sp>
        <p:nvSpPr>
          <p:cNvPr id="251" name="Google Shape;251;p45"/>
          <p:cNvSpPr txBox="1"/>
          <p:nvPr>
            <p:ph type="ctrTitle"/>
          </p:nvPr>
        </p:nvSpPr>
        <p:spPr>
          <a:xfrm>
            <a:off x="455475" y="462500"/>
            <a:ext cx="8233800" cy="4092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i="1" lang="en" sz="1400">
                <a:solidFill>
                  <a:srgbClr val="F9F9F0"/>
                </a:solidFill>
                <a:latin typeface="Josefin Sans"/>
                <a:ea typeface="Josefin Sans"/>
                <a:cs typeface="Josefin Sans"/>
                <a:sym typeface="Josefin Sans"/>
              </a:rPr>
              <a:t>Sidenote: </a:t>
            </a:r>
            <a:endParaRPr b="1" i="1" sz="14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4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500">
                <a:solidFill>
                  <a:srgbClr val="F9F9F0"/>
                </a:solidFill>
                <a:latin typeface="Josefin Sans"/>
                <a:ea typeface="Josefin Sans"/>
                <a:cs typeface="Josefin Sans"/>
                <a:sym typeface="Josefin Sans"/>
              </a:rPr>
              <a:t>International Space Exploration Coordination Group (ISECG) </a:t>
            </a:r>
            <a:endParaRPr b="1" sz="15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sz="1500">
                <a:solidFill>
                  <a:srgbClr val="F9F9F0"/>
                </a:solidFill>
                <a:latin typeface="Josefin Sans"/>
                <a:ea typeface="Josefin Sans"/>
                <a:cs typeface="Josefin Sans"/>
                <a:sym typeface="Josefin Sans"/>
              </a:rPr>
              <a:t>currently 26 Space Agencies</a:t>
            </a:r>
            <a:endParaRPr sz="15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5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sz="1500">
                <a:solidFill>
                  <a:srgbClr val="F9F9F0"/>
                </a:solidFill>
                <a:latin typeface="Josefin Sans"/>
                <a:ea typeface="Josefin Sans"/>
                <a:cs typeface="Josefin Sans"/>
                <a:sym typeface="Josefin Sans"/>
              </a:rPr>
              <a:t>Global Exploration Roadmap—Lunar Surface Exploration Scenario </a:t>
            </a:r>
            <a:endParaRPr sz="15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sz="1500">
                <a:solidFill>
                  <a:srgbClr val="F9F9F0"/>
                </a:solidFill>
                <a:latin typeface="Josefin Sans"/>
                <a:ea typeface="Josefin Sans"/>
                <a:cs typeface="Josefin Sans"/>
                <a:sym typeface="Josefin Sans"/>
              </a:rPr>
              <a:t>explicitly includes lunar resources characterization and utilization objectives.</a:t>
            </a:r>
            <a:endParaRPr sz="15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5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sz="1500">
                <a:solidFill>
                  <a:srgbClr val="C4A4A7"/>
                </a:solidFill>
                <a:highlight>
                  <a:srgbClr val="13294B"/>
                </a:highlight>
                <a:uFill>
                  <a:noFill/>
                </a:uFill>
                <a:latin typeface="Josefin Sans"/>
                <a:ea typeface="Josefin Sans"/>
                <a:cs typeface="Josefin Sans"/>
                <a:sym typeface="Josefin Sans"/>
                <a:hlinkClick r:id="rId3">
                  <a:extLst>
                    <a:ext uri="{A12FA001-AC4F-418D-AE19-62706E023703}">
                      <ahyp:hlinkClr val="tx"/>
                    </a:ext>
                  </a:extLst>
                </a:hlinkClick>
              </a:rPr>
              <a:t>https://www.globalspaceexploration.org/?p=1067</a:t>
            </a:r>
            <a:endParaRPr sz="1500">
              <a:solidFill>
                <a:srgbClr val="C4A4A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400">
              <a:solidFill>
                <a:srgbClr val="E0E1C7"/>
              </a:solidFill>
              <a:highlight>
                <a:srgbClr val="13294B"/>
              </a:highlight>
              <a:latin typeface="Josefin Sans"/>
              <a:ea typeface="Josefin Sans"/>
              <a:cs typeface="Josefin Sans"/>
              <a:sym typeface="Josefin Sans"/>
            </a:endParaRPr>
          </a:p>
        </p:txBody>
      </p:sp>
      <p:pic>
        <p:nvPicPr>
          <p:cNvPr id="252" name="Google Shape;252;p45"/>
          <p:cNvPicPr preferRelativeResize="0"/>
          <p:nvPr/>
        </p:nvPicPr>
        <p:blipFill>
          <a:blip r:embed="rId4">
            <a:alphaModFix/>
          </a:blip>
          <a:stretch>
            <a:fillRect/>
          </a:stretch>
        </p:blipFill>
        <p:spPr>
          <a:xfrm>
            <a:off x="7618975" y="76195"/>
            <a:ext cx="1525025" cy="198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56" name="Shape 256"/>
        <p:cNvGrpSpPr/>
        <p:nvPr/>
      </p:nvGrpSpPr>
      <p:grpSpPr>
        <a:xfrm>
          <a:off x="0" y="0"/>
          <a:ext cx="0" cy="0"/>
          <a:chOff x="0" y="0"/>
          <a:chExt cx="0" cy="0"/>
        </a:xfrm>
      </p:grpSpPr>
      <p:sp>
        <p:nvSpPr>
          <p:cNvPr id="257" name="Google Shape;257;p46"/>
          <p:cNvSpPr txBox="1"/>
          <p:nvPr>
            <p:ph type="ctrTitle"/>
          </p:nvPr>
        </p:nvSpPr>
        <p:spPr>
          <a:xfrm>
            <a:off x="455475" y="462500"/>
            <a:ext cx="8233800" cy="409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i="1" lang="en" sz="2900">
                <a:solidFill>
                  <a:srgbClr val="C4A4A7"/>
                </a:solidFill>
                <a:highlight>
                  <a:srgbClr val="13294B"/>
                </a:highlight>
                <a:latin typeface="Josefin Sans"/>
                <a:ea typeface="Josefin Sans"/>
                <a:cs typeface="Josefin Sans"/>
                <a:sym typeface="Josefin Sans"/>
              </a:rPr>
              <a:t>Regulatory Roadmap </a:t>
            </a:r>
            <a:endParaRPr b="1" i="1" sz="2900">
              <a:solidFill>
                <a:srgbClr val="C4A4A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rPr b="1" i="1" lang="en" sz="2900">
                <a:solidFill>
                  <a:srgbClr val="C4A4A7"/>
                </a:solidFill>
                <a:highlight>
                  <a:srgbClr val="13294B"/>
                </a:highlight>
                <a:latin typeface="Josefin Sans"/>
                <a:ea typeface="Josefin Sans"/>
                <a:cs typeface="Josefin Sans"/>
                <a:sym typeface="Josefin Sans"/>
              </a:rPr>
              <a:t>for Asteroid Miners </a:t>
            </a:r>
            <a:endParaRPr b="1" sz="2900">
              <a:solidFill>
                <a:srgbClr val="E0E1C7"/>
              </a:solidFill>
              <a:highlight>
                <a:srgbClr val="13294B"/>
              </a:highlight>
              <a:latin typeface="Josefin Sans"/>
              <a:ea typeface="Josefin Sans"/>
              <a:cs typeface="Josefin Sans"/>
              <a:sym typeface="Josefin Sans"/>
            </a:endParaRPr>
          </a:p>
        </p:txBody>
      </p:sp>
      <p:pic>
        <p:nvPicPr>
          <p:cNvPr id="258" name="Google Shape;258;p46"/>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62" name="Shape 262"/>
        <p:cNvGrpSpPr/>
        <p:nvPr/>
      </p:nvGrpSpPr>
      <p:grpSpPr>
        <a:xfrm>
          <a:off x="0" y="0"/>
          <a:ext cx="0" cy="0"/>
          <a:chOff x="0" y="0"/>
          <a:chExt cx="0" cy="0"/>
        </a:xfrm>
      </p:grpSpPr>
      <p:sp>
        <p:nvSpPr>
          <p:cNvPr id="263" name="Google Shape;263;p47"/>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000">
                <a:solidFill>
                  <a:srgbClr val="E0E1C7"/>
                </a:solidFill>
                <a:latin typeface="Josefin Sans"/>
                <a:ea typeface="Josefin Sans"/>
                <a:cs typeface="Josefin Sans"/>
                <a:sym typeface="Josefin Sans"/>
              </a:rPr>
              <a:t>Regulatory Roadmap for Asteroid Miners</a:t>
            </a:r>
            <a:endParaRPr b="1" sz="10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342900" lvl="0" marL="457200" rtl="0" algn="l">
              <a:lnSpc>
                <a:spcPct val="115000"/>
              </a:lnSpc>
              <a:spcBef>
                <a:spcPts val="0"/>
              </a:spcBef>
              <a:spcAft>
                <a:spcPts val="0"/>
              </a:spcAft>
              <a:buClr>
                <a:srgbClr val="F9F9F0"/>
              </a:buClr>
              <a:buSzPts val="1800"/>
              <a:buFont typeface="Josefin Sans Medium"/>
              <a:buChar char="●"/>
            </a:pPr>
            <a:r>
              <a:rPr lang="en" sz="1800">
                <a:solidFill>
                  <a:srgbClr val="F9F9F0"/>
                </a:solidFill>
                <a:latin typeface="Josefin Sans Medium"/>
                <a:ea typeface="Josefin Sans Medium"/>
                <a:cs typeface="Josefin Sans Medium"/>
                <a:sym typeface="Josefin Sans Medium"/>
              </a:rPr>
              <a:t>Asteroid Mining is explicitly permitted by some countries.</a:t>
            </a:r>
            <a:endParaRPr sz="1800">
              <a:solidFill>
                <a:srgbClr val="F9F9F0"/>
              </a:solidFill>
              <a:latin typeface="Josefin Sans Medium"/>
              <a:ea typeface="Josefin Sans Medium"/>
              <a:cs typeface="Josefin Sans Medium"/>
              <a:sym typeface="Josefin Sans Medium"/>
            </a:endParaRPr>
          </a:p>
          <a:p>
            <a:pPr indent="0" lvl="0" marL="457200" rtl="0" algn="l">
              <a:lnSpc>
                <a:spcPct val="115000"/>
              </a:lnSpc>
              <a:spcBef>
                <a:spcPts val="0"/>
              </a:spcBef>
              <a:spcAft>
                <a:spcPts val="0"/>
              </a:spcAft>
              <a:buNone/>
            </a:pPr>
            <a:r>
              <a:t/>
            </a:r>
            <a:endParaRPr sz="1800">
              <a:solidFill>
                <a:srgbClr val="F9F9F0"/>
              </a:solidFill>
              <a:latin typeface="Josefin Sans Medium"/>
              <a:ea typeface="Josefin Sans Medium"/>
              <a:cs typeface="Josefin Sans Medium"/>
              <a:sym typeface="Josefin Sans Medium"/>
            </a:endParaRPr>
          </a:p>
          <a:p>
            <a:pPr indent="-342900" lvl="0" marL="457200" rtl="0" algn="l">
              <a:lnSpc>
                <a:spcPct val="115000"/>
              </a:lnSpc>
              <a:spcBef>
                <a:spcPts val="0"/>
              </a:spcBef>
              <a:spcAft>
                <a:spcPts val="0"/>
              </a:spcAft>
              <a:buClr>
                <a:srgbClr val="F9F9F0"/>
              </a:buClr>
              <a:buSzPts val="1800"/>
              <a:buFont typeface="Josefin Sans Medium"/>
              <a:buChar char="●"/>
            </a:pPr>
            <a:r>
              <a:rPr lang="en" sz="1800">
                <a:solidFill>
                  <a:srgbClr val="F9F9F0"/>
                </a:solidFill>
                <a:latin typeface="Josefin Sans Medium"/>
                <a:ea typeface="Josefin Sans Medium"/>
                <a:cs typeface="Josefin Sans Medium"/>
                <a:sym typeface="Josefin Sans Medium"/>
              </a:rPr>
              <a:t>There a four (4) Countries with national space legislation, and some with regulatory frameworks.</a:t>
            </a:r>
            <a:endParaRPr sz="1800">
              <a:solidFill>
                <a:srgbClr val="F9F9F0"/>
              </a:solidFill>
              <a:latin typeface="Josefin Sans Medium"/>
              <a:ea typeface="Josefin Sans Medium"/>
              <a:cs typeface="Josefin Sans Medium"/>
              <a:sym typeface="Josefin Sans Medium"/>
            </a:endParaRPr>
          </a:p>
          <a:p>
            <a:pPr indent="-317500" lvl="1" marL="914400" rtl="0" algn="l">
              <a:lnSpc>
                <a:spcPct val="115000"/>
              </a:lnSpc>
              <a:spcBef>
                <a:spcPts val="0"/>
              </a:spcBef>
              <a:spcAft>
                <a:spcPts val="0"/>
              </a:spcAft>
              <a:buClr>
                <a:srgbClr val="F9F9F0"/>
              </a:buClr>
              <a:buSzPts val="1400"/>
              <a:buFont typeface="Josefin Sans Medium"/>
              <a:buChar char="○"/>
            </a:pPr>
            <a:r>
              <a:rPr lang="en" sz="1400">
                <a:solidFill>
                  <a:srgbClr val="F9F9F0"/>
                </a:solidFill>
                <a:latin typeface="Josefin Sans Medium"/>
                <a:ea typeface="Josefin Sans Medium"/>
                <a:cs typeface="Josefin Sans Medium"/>
                <a:sym typeface="Josefin Sans Medium"/>
              </a:rPr>
              <a:t>In the US, still unclear if FAA or Department of Commerce is who would be issuing permits.</a:t>
            </a:r>
            <a:endParaRPr sz="1400">
              <a:solidFill>
                <a:srgbClr val="F9F9F0"/>
              </a:solidFill>
              <a:latin typeface="Josefin Sans Medium"/>
              <a:ea typeface="Josefin Sans Medium"/>
              <a:cs typeface="Josefin Sans Medium"/>
              <a:sym typeface="Josefin Sans Medium"/>
            </a:endParaRPr>
          </a:p>
          <a:p>
            <a:pPr indent="0" lvl="0" marL="914400" rtl="0" algn="l">
              <a:lnSpc>
                <a:spcPct val="115000"/>
              </a:lnSpc>
              <a:spcBef>
                <a:spcPts val="0"/>
              </a:spcBef>
              <a:spcAft>
                <a:spcPts val="0"/>
              </a:spcAft>
              <a:buNone/>
            </a:pPr>
            <a:r>
              <a:t/>
            </a:r>
            <a:endParaRPr sz="1400">
              <a:solidFill>
                <a:srgbClr val="F9F9F0"/>
              </a:solidFill>
              <a:latin typeface="Josefin Sans Medium"/>
              <a:ea typeface="Josefin Sans Medium"/>
              <a:cs typeface="Josefin Sans Medium"/>
              <a:sym typeface="Josefin Sans Medium"/>
            </a:endParaRPr>
          </a:p>
          <a:p>
            <a:pPr indent="-330200" lvl="0" marL="457200" rtl="0" algn="l">
              <a:lnSpc>
                <a:spcPct val="115000"/>
              </a:lnSpc>
              <a:spcBef>
                <a:spcPts val="0"/>
              </a:spcBef>
              <a:spcAft>
                <a:spcPts val="0"/>
              </a:spcAft>
              <a:buClr>
                <a:srgbClr val="F9F9F0"/>
              </a:buClr>
              <a:buSzPts val="1600"/>
              <a:buFont typeface="Josefin Sans Medium"/>
              <a:buChar char="●"/>
            </a:pPr>
            <a:r>
              <a:rPr lang="en" sz="1600">
                <a:solidFill>
                  <a:srgbClr val="F9F9F0"/>
                </a:solidFill>
                <a:latin typeface="Josefin Sans Medium"/>
                <a:ea typeface="Josefin Sans Medium"/>
                <a:cs typeface="Josefin Sans Medium"/>
                <a:sym typeface="Josefin Sans Medium"/>
              </a:rPr>
              <a:t>More regulatory certainty exists today that even a few years ago</a:t>
            </a:r>
            <a:endParaRPr sz="1600">
              <a:solidFill>
                <a:srgbClr val="F9F9F0"/>
              </a:solidFill>
              <a:latin typeface="Josefin Sans Medium"/>
              <a:ea typeface="Josefin Sans Medium"/>
              <a:cs typeface="Josefin Sans Medium"/>
              <a:sym typeface="Josefin Sans Medium"/>
            </a:endParaRPr>
          </a:p>
          <a:p>
            <a:pPr indent="0" lvl="0" marL="457200" rtl="0" algn="l">
              <a:lnSpc>
                <a:spcPct val="115000"/>
              </a:lnSpc>
              <a:spcBef>
                <a:spcPts val="0"/>
              </a:spcBef>
              <a:spcAft>
                <a:spcPts val="0"/>
              </a:spcAft>
              <a:buNone/>
            </a:pPr>
            <a:r>
              <a:t/>
            </a:r>
            <a:endParaRPr sz="1600">
              <a:solidFill>
                <a:srgbClr val="F9F9F0"/>
              </a:solidFill>
              <a:latin typeface="Josefin Sans Medium"/>
              <a:ea typeface="Josefin Sans Medium"/>
              <a:cs typeface="Josefin Sans Medium"/>
              <a:sym typeface="Josefin Sans Medium"/>
            </a:endParaRPr>
          </a:p>
          <a:p>
            <a:pPr indent="-330200" lvl="0" marL="457200" rtl="0" algn="l">
              <a:lnSpc>
                <a:spcPct val="115000"/>
              </a:lnSpc>
              <a:spcBef>
                <a:spcPts val="0"/>
              </a:spcBef>
              <a:spcAft>
                <a:spcPts val="0"/>
              </a:spcAft>
              <a:buClr>
                <a:srgbClr val="F9F9F0"/>
              </a:buClr>
              <a:buSzPts val="1600"/>
              <a:buFont typeface="Josefin Sans Medium"/>
              <a:buChar char="●"/>
            </a:pPr>
            <a:r>
              <a:rPr lang="en" sz="1600">
                <a:solidFill>
                  <a:srgbClr val="F9F9F0"/>
                </a:solidFill>
                <a:latin typeface="Josefin Sans Medium"/>
                <a:ea typeface="Josefin Sans Medium"/>
                <a:cs typeface="Josefin Sans Medium"/>
                <a:sym typeface="Josefin Sans Medium"/>
              </a:rPr>
              <a:t>But some open questions remain...</a:t>
            </a:r>
            <a:endParaRPr sz="1600">
              <a:solidFill>
                <a:srgbClr val="F9F9F0"/>
              </a:solidFill>
              <a:latin typeface="Josefin Sans Medium"/>
              <a:ea typeface="Josefin Sans Medium"/>
              <a:cs typeface="Josefin Sans Medium"/>
              <a:sym typeface="Josefin Sans Medium"/>
            </a:endParaRPr>
          </a:p>
          <a:p>
            <a:pPr indent="0" lvl="0" marL="0" rtl="0" algn="l">
              <a:lnSpc>
                <a:spcPct val="115000"/>
              </a:lnSpc>
              <a:spcBef>
                <a:spcPts val="0"/>
              </a:spcBef>
              <a:spcAft>
                <a:spcPts val="0"/>
              </a:spcAft>
              <a:buNone/>
            </a:pPr>
            <a:r>
              <a:t/>
            </a:r>
            <a:endParaRPr b="1" sz="1800">
              <a:solidFill>
                <a:srgbClr val="F9F9F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F9F9F0"/>
              </a:solidFill>
              <a:latin typeface="Josefin Sans"/>
              <a:ea typeface="Josefin Sans"/>
              <a:cs typeface="Josefin Sans"/>
              <a:sym typeface="Josefin Sans"/>
            </a:endParaRPr>
          </a:p>
        </p:txBody>
      </p:sp>
      <p:pic>
        <p:nvPicPr>
          <p:cNvPr id="264" name="Google Shape;264;p47"/>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68" name="Shape 268"/>
        <p:cNvGrpSpPr/>
        <p:nvPr/>
      </p:nvGrpSpPr>
      <p:grpSpPr>
        <a:xfrm>
          <a:off x="0" y="0"/>
          <a:ext cx="0" cy="0"/>
          <a:chOff x="0" y="0"/>
          <a:chExt cx="0" cy="0"/>
        </a:xfrm>
      </p:grpSpPr>
      <p:sp>
        <p:nvSpPr>
          <p:cNvPr id="269" name="Google Shape;269;p48"/>
          <p:cNvSpPr txBox="1"/>
          <p:nvPr>
            <p:ph type="ctrTitle"/>
          </p:nvPr>
        </p:nvSpPr>
        <p:spPr>
          <a:xfrm>
            <a:off x="455475" y="462500"/>
            <a:ext cx="8233800" cy="409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i="1" lang="en" sz="2900">
                <a:solidFill>
                  <a:srgbClr val="C4A4A7"/>
                </a:solidFill>
                <a:highlight>
                  <a:srgbClr val="13294B"/>
                </a:highlight>
                <a:latin typeface="Josefin Sans"/>
                <a:ea typeface="Josefin Sans"/>
                <a:cs typeface="Josefin Sans"/>
                <a:sym typeface="Josefin Sans"/>
              </a:rPr>
              <a:t>Space Sustainability </a:t>
            </a:r>
            <a:endParaRPr b="1" i="1" sz="2900">
              <a:solidFill>
                <a:srgbClr val="C4A4A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rPr b="1" i="1" lang="en" sz="2900">
                <a:solidFill>
                  <a:srgbClr val="C4A4A7"/>
                </a:solidFill>
                <a:highlight>
                  <a:srgbClr val="13294B"/>
                </a:highlight>
                <a:latin typeface="Josefin Sans"/>
                <a:ea typeface="Josefin Sans"/>
                <a:cs typeface="Josefin Sans"/>
                <a:sym typeface="Josefin Sans"/>
              </a:rPr>
              <a:t>and the rule of law in outer space</a:t>
            </a:r>
            <a:endParaRPr b="1" sz="2900">
              <a:solidFill>
                <a:srgbClr val="E0E1C7"/>
              </a:solidFill>
              <a:highlight>
                <a:srgbClr val="13294B"/>
              </a:highlight>
              <a:latin typeface="Josefin Sans"/>
              <a:ea typeface="Josefin Sans"/>
              <a:cs typeface="Josefin Sans"/>
              <a:sym typeface="Josefin Sans"/>
            </a:endParaRPr>
          </a:p>
        </p:txBody>
      </p:sp>
      <p:pic>
        <p:nvPicPr>
          <p:cNvPr id="270" name="Google Shape;270;p48"/>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74" name="Shape 274"/>
        <p:cNvGrpSpPr/>
        <p:nvPr/>
      </p:nvGrpSpPr>
      <p:grpSpPr>
        <a:xfrm>
          <a:off x="0" y="0"/>
          <a:ext cx="0" cy="0"/>
          <a:chOff x="0" y="0"/>
          <a:chExt cx="0" cy="0"/>
        </a:xfrm>
      </p:grpSpPr>
      <p:sp>
        <p:nvSpPr>
          <p:cNvPr id="275" name="Google Shape;275;p49"/>
          <p:cNvSpPr txBox="1"/>
          <p:nvPr>
            <p:ph type="ctrTitle"/>
          </p:nvPr>
        </p:nvSpPr>
        <p:spPr>
          <a:xfrm>
            <a:off x="311700" y="112300"/>
            <a:ext cx="8520600" cy="483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F9F9F0"/>
                </a:solidFill>
                <a:latin typeface="Josefin Sans"/>
                <a:ea typeface="Josefin Sans"/>
                <a:cs typeface="Josefin Sans"/>
                <a:sym typeface="Josefin Sans"/>
              </a:rPr>
              <a:t>Thank you for your attention</a:t>
            </a:r>
            <a:endParaRPr b="1" sz="2600">
              <a:solidFill>
                <a:srgbClr val="F9F9F0"/>
              </a:solidFill>
              <a:latin typeface="Josefin Sans"/>
              <a:ea typeface="Josefin Sans"/>
              <a:cs typeface="Josefin Sans"/>
              <a:sym typeface="Josefin Sans"/>
            </a:endParaRPr>
          </a:p>
          <a:p>
            <a:pPr indent="0" lvl="0" marL="0" rtl="0" algn="ctr">
              <a:spcBef>
                <a:spcPts val="0"/>
              </a:spcBef>
              <a:spcAft>
                <a:spcPts val="0"/>
              </a:spcAft>
              <a:buNone/>
            </a:pPr>
            <a:r>
              <a:t/>
            </a:r>
            <a:endParaRPr b="1" sz="1300">
              <a:solidFill>
                <a:srgbClr val="F9F9F0"/>
              </a:solidFill>
              <a:latin typeface="Josefin Sans"/>
              <a:ea typeface="Josefin Sans"/>
              <a:cs typeface="Josefin Sans"/>
              <a:sym typeface="Josefin Sans"/>
            </a:endParaRPr>
          </a:p>
          <a:p>
            <a:pPr indent="0" lvl="0" marL="0" rtl="0" algn="ctr">
              <a:spcBef>
                <a:spcPts val="0"/>
              </a:spcBef>
              <a:spcAft>
                <a:spcPts val="0"/>
              </a:spcAft>
              <a:buNone/>
            </a:pPr>
            <a:r>
              <a:t/>
            </a:r>
            <a:endParaRPr b="1" sz="1300">
              <a:solidFill>
                <a:srgbClr val="F9F9F0"/>
              </a:solidFill>
              <a:latin typeface="Josefin Sans"/>
              <a:ea typeface="Josefin Sans"/>
              <a:cs typeface="Josefin Sans"/>
              <a:sym typeface="Josefin Sans"/>
            </a:endParaRPr>
          </a:p>
          <a:p>
            <a:pPr indent="0" lvl="0" marL="0" rtl="0" algn="ctr">
              <a:spcBef>
                <a:spcPts val="0"/>
              </a:spcBef>
              <a:spcAft>
                <a:spcPts val="0"/>
              </a:spcAft>
              <a:buNone/>
            </a:pPr>
            <a:r>
              <a:t/>
            </a:r>
            <a:endParaRPr b="1" sz="1300">
              <a:solidFill>
                <a:srgbClr val="E0E1C7"/>
              </a:solidFill>
              <a:latin typeface="Josefin Sans"/>
              <a:ea typeface="Josefin Sans"/>
              <a:cs typeface="Josefin Sans"/>
              <a:sym typeface="Josefin Sans"/>
            </a:endParaRPr>
          </a:p>
          <a:p>
            <a:pPr indent="0" lvl="0" marL="0" rtl="0" algn="ctr">
              <a:spcBef>
                <a:spcPts val="0"/>
              </a:spcBef>
              <a:spcAft>
                <a:spcPts val="0"/>
              </a:spcAft>
              <a:buNone/>
            </a:pPr>
            <a:r>
              <a:rPr b="1" lang="en" sz="2600">
                <a:solidFill>
                  <a:srgbClr val="E0E1C7"/>
                </a:solidFill>
                <a:latin typeface="Josefin Sans"/>
                <a:ea typeface="Josefin Sans"/>
                <a:cs typeface="Josefin Sans"/>
                <a:sym typeface="Josefin Sans"/>
              </a:rPr>
              <a:t>Chris Johnson</a:t>
            </a:r>
            <a:endParaRPr b="1" sz="2600">
              <a:solidFill>
                <a:srgbClr val="E0E1C7"/>
              </a:solidFill>
              <a:latin typeface="Josefin Sans"/>
              <a:ea typeface="Josefin Sans"/>
              <a:cs typeface="Josefin Sans"/>
              <a:sym typeface="Josefin Sans"/>
            </a:endParaRPr>
          </a:p>
          <a:p>
            <a:pPr indent="0" lvl="0" marL="0" rtl="0" algn="ctr">
              <a:spcBef>
                <a:spcPts val="0"/>
              </a:spcBef>
              <a:spcAft>
                <a:spcPts val="0"/>
              </a:spcAft>
              <a:buNone/>
            </a:pPr>
            <a:r>
              <a:rPr b="1" lang="en" sz="1600">
                <a:solidFill>
                  <a:srgbClr val="C4A4A7"/>
                </a:solidFill>
                <a:latin typeface="Josefin Sans"/>
                <a:ea typeface="Josefin Sans"/>
                <a:cs typeface="Josefin Sans"/>
                <a:sym typeface="Josefin Sans"/>
              </a:rPr>
              <a:t>Email: </a:t>
            </a:r>
            <a:r>
              <a:rPr b="1" lang="en" sz="1600">
                <a:solidFill>
                  <a:srgbClr val="E0E1C7"/>
                </a:solidFill>
                <a:uFill>
                  <a:noFill/>
                </a:uFill>
                <a:latin typeface="Josefin Sans"/>
                <a:ea typeface="Josefin Sans"/>
                <a:cs typeface="Josefin Sans"/>
                <a:sym typeface="Josefin Sans"/>
                <a:hlinkClick r:id="rId3">
                  <a:extLst>
                    <a:ext uri="{A12FA001-AC4F-418D-AE19-62706E023703}">
                      <ahyp:hlinkClr val="tx"/>
                    </a:ext>
                  </a:extLst>
                </a:hlinkClick>
              </a:rPr>
              <a:t>cjohnson@swfound.org</a:t>
            </a:r>
            <a:endParaRPr b="1" sz="1600">
              <a:solidFill>
                <a:srgbClr val="E0E1C7"/>
              </a:solidFill>
              <a:latin typeface="Josefin Sans"/>
              <a:ea typeface="Josefin Sans"/>
              <a:cs typeface="Josefin Sans"/>
              <a:sym typeface="Josefin Sans"/>
            </a:endParaRPr>
          </a:p>
          <a:p>
            <a:pPr indent="0" lvl="0" marL="0" rtl="0" algn="ctr">
              <a:spcBef>
                <a:spcPts val="0"/>
              </a:spcBef>
              <a:spcAft>
                <a:spcPts val="0"/>
              </a:spcAft>
              <a:buNone/>
            </a:pPr>
            <a:r>
              <a:rPr b="1" lang="en" sz="1600">
                <a:solidFill>
                  <a:srgbClr val="C4A4A7"/>
                </a:solidFill>
                <a:latin typeface="Josefin Sans"/>
                <a:ea typeface="Josefin Sans"/>
                <a:cs typeface="Josefin Sans"/>
                <a:sym typeface="Josefin Sans"/>
              </a:rPr>
              <a:t>LinkedIn: </a:t>
            </a:r>
            <a:r>
              <a:rPr b="1" lang="en" sz="1600">
                <a:solidFill>
                  <a:srgbClr val="E0E1C7"/>
                </a:solidFill>
                <a:uFill>
                  <a:noFill/>
                </a:uFill>
                <a:latin typeface="Josefin Sans"/>
                <a:ea typeface="Josefin Sans"/>
                <a:cs typeface="Josefin Sans"/>
                <a:sym typeface="Josefin Sans"/>
                <a:hlinkClick r:id="rId4">
                  <a:extLst>
                    <a:ext uri="{A12FA001-AC4F-418D-AE19-62706E023703}">
                      <ahyp:hlinkClr val="tx"/>
                    </a:ext>
                  </a:extLst>
                </a:hlinkClick>
              </a:rPr>
              <a:t>ChrisJohnsonEsq</a:t>
            </a:r>
            <a:endParaRPr b="1" sz="1600">
              <a:solidFill>
                <a:srgbClr val="E0E1C7"/>
              </a:solidFill>
              <a:latin typeface="Josefin Sans"/>
              <a:ea typeface="Josefin Sans"/>
              <a:cs typeface="Josefin Sans"/>
              <a:sym typeface="Josefin Sans"/>
            </a:endParaRPr>
          </a:p>
          <a:p>
            <a:pPr indent="0" lvl="0" marL="0" rtl="0" algn="ctr">
              <a:spcBef>
                <a:spcPts val="0"/>
              </a:spcBef>
              <a:spcAft>
                <a:spcPts val="0"/>
              </a:spcAft>
              <a:buNone/>
            </a:pPr>
            <a:r>
              <a:rPr b="1" lang="en" sz="1600">
                <a:solidFill>
                  <a:srgbClr val="C4A4A7"/>
                </a:solidFill>
                <a:latin typeface="Josefin Sans"/>
                <a:ea typeface="Josefin Sans"/>
                <a:cs typeface="Josefin Sans"/>
                <a:sym typeface="Josefin Sans"/>
              </a:rPr>
              <a:t>Twitter: </a:t>
            </a:r>
            <a:r>
              <a:rPr b="1" lang="en" sz="1600">
                <a:solidFill>
                  <a:srgbClr val="E0E1C7"/>
                </a:solidFill>
                <a:uFill>
                  <a:noFill/>
                </a:uFill>
                <a:latin typeface="Josefin Sans"/>
                <a:ea typeface="Josefin Sans"/>
                <a:cs typeface="Josefin Sans"/>
                <a:sym typeface="Josefin Sans"/>
                <a:hlinkClick r:id="rId5">
                  <a:extLst>
                    <a:ext uri="{A12FA001-AC4F-418D-AE19-62706E023703}">
                      <ahyp:hlinkClr val="tx"/>
                    </a:ext>
                  </a:extLst>
                </a:hlinkClick>
              </a:rPr>
              <a:t>@cjohnsonesq</a:t>
            </a:r>
            <a:endParaRPr b="1" sz="1600">
              <a:solidFill>
                <a:srgbClr val="F7F6EE"/>
              </a:solidFill>
              <a:latin typeface="Josefin Sans"/>
              <a:ea typeface="Josefin Sans"/>
              <a:cs typeface="Josefin Sans"/>
              <a:sym typeface="Josefi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81" name="Google Shape;281;p5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82" name="Google Shape;282;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83" name="Google Shape;283;p50"/>
          <p:cNvPicPr preferRelativeResize="0"/>
          <p:nvPr/>
        </p:nvPicPr>
        <p:blipFill>
          <a:blip r:embed="rId3">
            <a:alphaModFix/>
          </a:blip>
          <a:stretch>
            <a:fillRect/>
          </a:stretch>
        </p:blipFill>
        <p:spPr>
          <a:xfrm>
            <a:off x="-41600" y="-55425"/>
            <a:ext cx="9299031" cy="51989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87" name="Shape 287"/>
        <p:cNvGrpSpPr/>
        <p:nvPr/>
      </p:nvGrpSpPr>
      <p:grpSpPr>
        <a:xfrm>
          <a:off x="0" y="0"/>
          <a:ext cx="0" cy="0"/>
          <a:chOff x="0" y="0"/>
          <a:chExt cx="0" cy="0"/>
        </a:xfrm>
      </p:grpSpPr>
      <p:sp>
        <p:nvSpPr>
          <p:cNvPr id="288" name="Google Shape;288;p51"/>
          <p:cNvSpPr txBox="1"/>
          <p:nvPr>
            <p:ph type="ctrTitle"/>
          </p:nvPr>
        </p:nvSpPr>
        <p:spPr>
          <a:xfrm>
            <a:off x="182450" y="0"/>
            <a:ext cx="8649900" cy="49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200">
                <a:solidFill>
                  <a:srgbClr val="F9F9F0"/>
                </a:solidFill>
                <a:latin typeface="Josefin Sans Medium"/>
                <a:ea typeface="Josefin Sans Medium"/>
                <a:cs typeface="Josefin Sans Medium"/>
                <a:sym typeface="Josefin Sans Medium"/>
              </a:rPr>
              <a:t>References</a:t>
            </a:r>
            <a:endParaRPr i="1" sz="2200">
              <a:solidFill>
                <a:srgbClr val="F9F9F0"/>
              </a:solidFill>
              <a:latin typeface="Josefin Sans Medium"/>
              <a:ea typeface="Josefin Sans Medium"/>
              <a:cs typeface="Josefin Sans Medium"/>
              <a:sym typeface="Josefin Sans Medium"/>
            </a:endParaRPr>
          </a:p>
          <a:p>
            <a:pPr indent="0" lvl="0" marL="0" rtl="0" algn="l">
              <a:spcBef>
                <a:spcPts val="0"/>
              </a:spcBef>
              <a:spcAft>
                <a:spcPts val="0"/>
              </a:spcAft>
              <a:buNone/>
            </a:pPr>
            <a:r>
              <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F9F9F0"/>
                </a:solidFill>
                <a:latin typeface="Josefin Sans"/>
                <a:ea typeface="Josefin Sans"/>
                <a:cs typeface="Josefin Sans"/>
                <a:sym typeface="Josefin Sans"/>
              </a:rPr>
              <a:t>United Nations Treaties on Outer Space </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C4A4A7"/>
                </a:solidFill>
                <a:uFill>
                  <a:noFill/>
                </a:uFill>
                <a:latin typeface="Josefin Sans"/>
                <a:ea typeface="Josefin Sans"/>
                <a:cs typeface="Josefin Sans"/>
                <a:sym typeface="Josefin Sans"/>
                <a:hlinkClick r:id="rId3">
                  <a:extLst>
                    <a:ext uri="{A12FA001-AC4F-418D-AE19-62706E023703}">
                      <ahyp:hlinkClr val="tx"/>
                    </a:ext>
                  </a:extLst>
                </a:hlinkClick>
              </a:rPr>
              <a:t>https://www.unoosa.org/oosa/oosadoc/data/documents/2017/stspace/stspace61rev.2_0.html</a:t>
            </a:r>
            <a:endParaRPr sz="1000">
              <a:solidFill>
                <a:srgbClr val="C4A4A7"/>
              </a:solidFill>
              <a:latin typeface="Josefin Sans"/>
              <a:ea typeface="Josefin Sans"/>
              <a:cs typeface="Josefin Sans"/>
              <a:sym typeface="Josefin Sans"/>
            </a:endParaRPr>
          </a:p>
          <a:p>
            <a:pPr indent="0" lvl="0" marL="0" rtl="0" algn="l">
              <a:spcBef>
                <a:spcPts val="0"/>
              </a:spcBef>
              <a:spcAft>
                <a:spcPts val="0"/>
              </a:spcAft>
              <a:buNone/>
            </a:pPr>
            <a:r>
              <a:t/>
            </a:r>
            <a:endParaRPr sz="1000">
              <a:solidFill>
                <a:srgbClr val="C4A4A7"/>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F9F9F0"/>
                </a:solidFill>
                <a:latin typeface="Josefin Sans"/>
                <a:ea typeface="Josefin Sans"/>
                <a:cs typeface="Josefin Sans"/>
                <a:sym typeface="Josefin Sans"/>
              </a:rPr>
              <a:t>US Space Resources Law</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C4A4A7"/>
                </a:solidFill>
                <a:uFill>
                  <a:noFill/>
                </a:uFill>
                <a:latin typeface="Josefin Sans"/>
                <a:ea typeface="Josefin Sans"/>
                <a:cs typeface="Josefin Sans"/>
                <a:sym typeface="Josefin Sans"/>
                <a:hlinkClick r:id="rId4">
                  <a:extLst>
                    <a:ext uri="{A12FA001-AC4F-418D-AE19-62706E023703}">
                      <ahyp:hlinkClr val="tx"/>
                    </a:ext>
                  </a:extLst>
                </a:hlinkClick>
              </a:rPr>
              <a:t>https://congress.gov/114/plaws/publ90/PLAW-114publ90.pdf</a:t>
            </a:r>
            <a:endParaRPr sz="1000">
              <a:solidFill>
                <a:srgbClr val="C4A4A7"/>
              </a:solidFill>
              <a:latin typeface="Josefin Sans"/>
              <a:ea typeface="Josefin Sans"/>
              <a:cs typeface="Josefin Sans"/>
              <a:sym typeface="Josefin Sans"/>
            </a:endParaRPr>
          </a:p>
          <a:p>
            <a:pPr indent="0" lvl="0" marL="0" rtl="0" algn="l">
              <a:spcBef>
                <a:spcPts val="0"/>
              </a:spcBef>
              <a:spcAft>
                <a:spcPts val="0"/>
              </a:spcAft>
              <a:buNone/>
            </a:pPr>
            <a:r>
              <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F9F9F0"/>
                </a:solidFill>
                <a:latin typeface="Josefin Sans"/>
                <a:ea typeface="Josefin Sans"/>
                <a:cs typeface="Josefin Sans"/>
                <a:sym typeface="Josefin Sans"/>
              </a:rPr>
              <a:t>2020 Executive Order on Space Resources</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C4A4A7"/>
                </a:solidFill>
                <a:uFill>
                  <a:noFill/>
                </a:uFill>
                <a:latin typeface="Josefin Sans"/>
                <a:ea typeface="Josefin Sans"/>
                <a:cs typeface="Josefin Sans"/>
                <a:sym typeface="Josefin Sans"/>
                <a:hlinkClick r:id="rId5">
                  <a:extLst>
                    <a:ext uri="{A12FA001-AC4F-418D-AE19-62706E023703}">
                      <ahyp:hlinkClr val="tx"/>
                    </a:ext>
                  </a:extLst>
                </a:hlinkClick>
              </a:rPr>
              <a:t>https://trumpwhitehouse.archives.gov/presidential-actions/executive-order-encouraging-international-support-recovery-use-space-resources/</a:t>
            </a:r>
            <a:endParaRPr sz="1000">
              <a:solidFill>
                <a:srgbClr val="C4A4A7"/>
              </a:solidFill>
              <a:latin typeface="Josefin Sans"/>
              <a:ea typeface="Josefin Sans"/>
              <a:cs typeface="Josefin Sans"/>
              <a:sym typeface="Josefin Sans"/>
            </a:endParaRPr>
          </a:p>
          <a:p>
            <a:pPr indent="0" lvl="0" marL="0" rtl="0" algn="l">
              <a:spcBef>
                <a:spcPts val="0"/>
              </a:spcBef>
              <a:spcAft>
                <a:spcPts val="0"/>
              </a:spcAft>
              <a:buNone/>
            </a:pPr>
            <a:r>
              <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F9F9F0"/>
                </a:solidFill>
                <a:latin typeface="Josefin Sans"/>
                <a:ea typeface="Josefin Sans"/>
                <a:cs typeface="Josefin Sans"/>
                <a:sym typeface="Josefin Sans"/>
              </a:rPr>
              <a:t>Artemis Accords</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C4A4A7"/>
                </a:solidFill>
                <a:uFill>
                  <a:noFill/>
                </a:uFill>
                <a:latin typeface="Josefin Sans"/>
                <a:ea typeface="Josefin Sans"/>
                <a:cs typeface="Josefin Sans"/>
                <a:sym typeface="Josefin Sans"/>
                <a:hlinkClick r:id="rId6">
                  <a:extLst>
                    <a:ext uri="{A12FA001-AC4F-418D-AE19-62706E023703}">
                      <ahyp:hlinkClr val="tx"/>
                    </a:ext>
                  </a:extLst>
                </a:hlinkClick>
              </a:rPr>
              <a:t>https://www.nasa.gov/specials/artemis-accords/img/Artemis-Accords-signed-13Oct2020.pdf</a:t>
            </a:r>
            <a:endParaRPr sz="1000">
              <a:solidFill>
                <a:srgbClr val="C4A4A7"/>
              </a:solidFill>
              <a:latin typeface="Josefin Sans"/>
              <a:ea typeface="Josefin Sans"/>
              <a:cs typeface="Josefin Sans"/>
              <a:sym typeface="Josefin Sans"/>
            </a:endParaRPr>
          </a:p>
          <a:p>
            <a:pPr indent="0" lvl="0" marL="0" rtl="0" algn="l">
              <a:spcBef>
                <a:spcPts val="0"/>
              </a:spcBef>
              <a:spcAft>
                <a:spcPts val="0"/>
              </a:spcAft>
              <a:buNone/>
            </a:pPr>
            <a:r>
              <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F9F9F0"/>
                </a:solidFill>
                <a:latin typeface="Josefin Sans"/>
                <a:ea typeface="Josefin Sans"/>
                <a:cs typeface="Josefin Sans"/>
                <a:sym typeface="Josefin Sans"/>
              </a:rPr>
              <a:t>Luxembourg’s Space Resources Law</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C4A4A7"/>
                </a:solidFill>
                <a:uFill>
                  <a:noFill/>
                </a:uFill>
                <a:latin typeface="Josefin Sans"/>
                <a:ea typeface="Josefin Sans"/>
                <a:cs typeface="Josefin Sans"/>
                <a:sym typeface="Josefin Sans"/>
                <a:hlinkClick r:id="rId7">
                  <a:extLst>
                    <a:ext uri="{A12FA001-AC4F-418D-AE19-62706E023703}">
                      <ahyp:hlinkClr val="tx"/>
                    </a:ext>
                  </a:extLst>
                </a:hlinkClick>
              </a:rPr>
              <a:t>https://legilux.public.lu/eli/etat/leg/loi/2017/07/20/a674/jo</a:t>
            </a:r>
            <a:endParaRPr sz="1000">
              <a:solidFill>
                <a:srgbClr val="C4A4A7"/>
              </a:solidFill>
              <a:latin typeface="Josefin Sans"/>
              <a:ea typeface="Josefin Sans"/>
              <a:cs typeface="Josefin Sans"/>
              <a:sym typeface="Josefin Sans"/>
            </a:endParaRPr>
          </a:p>
          <a:p>
            <a:pPr indent="0" lvl="0" marL="0" rtl="0" algn="l">
              <a:spcBef>
                <a:spcPts val="0"/>
              </a:spcBef>
              <a:spcAft>
                <a:spcPts val="0"/>
              </a:spcAft>
              <a:buNone/>
            </a:pPr>
            <a:r>
              <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F9F9F0"/>
                </a:solidFill>
                <a:latin typeface="Josefin Sans"/>
                <a:ea typeface="Josefin Sans"/>
                <a:cs typeface="Josefin Sans"/>
                <a:sym typeface="Josefin Sans"/>
              </a:rPr>
              <a:t>United Arab Emirates’s Space Resources Law </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800">
                <a:solidFill>
                  <a:srgbClr val="C4A4A7"/>
                </a:solidFill>
                <a:uFill>
                  <a:noFill/>
                </a:uFill>
                <a:latin typeface="Josefin Sans"/>
                <a:ea typeface="Josefin Sans"/>
                <a:cs typeface="Josefin Sans"/>
                <a:sym typeface="Josefin Sans"/>
                <a:hlinkClick r:id="rId8">
                  <a:extLst>
                    <a:ext uri="{A12FA001-AC4F-418D-AE19-62706E023703}">
                      <ahyp:hlinkClr val="tx"/>
                    </a:ext>
                  </a:extLst>
                </a:hlinkClick>
              </a:rPr>
              <a:t>https://www.moj.gov.ae/assets/2020/Federal%20Law%20No%2012%20of%202019%20on%20THE%20REGULATION%20OF%20THE%20SPACE%20SECTOR.pdf.aspx</a:t>
            </a:r>
            <a:endParaRPr sz="800">
              <a:solidFill>
                <a:srgbClr val="C4A4A7"/>
              </a:solidFill>
              <a:latin typeface="Josefin Sans"/>
              <a:ea typeface="Josefin Sans"/>
              <a:cs typeface="Josefin Sans"/>
              <a:sym typeface="Josefin Sans"/>
            </a:endParaRPr>
          </a:p>
          <a:p>
            <a:pPr indent="0" lvl="0" marL="0" rtl="0" algn="l">
              <a:spcBef>
                <a:spcPts val="0"/>
              </a:spcBef>
              <a:spcAft>
                <a:spcPts val="0"/>
              </a:spcAft>
              <a:buNone/>
            </a:pPr>
            <a:r>
              <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F9F9F0"/>
                </a:solidFill>
                <a:latin typeface="Josefin Sans"/>
                <a:ea typeface="Josefin Sans"/>
                <a:cs typeface="Josefin Sans"/>
                <a:sym typeface="Josefin Sans"/>
              </a:rPr>
              <a:t>Japan’s Space Resources Law </a:t>
            </a:r>
            <a:r>
              <a:rPr i="1" lang="en" sz="1000">
                <a:solidFill>
                  <a:srgbClr val="F9F9F0"/>
                </a:solidFill>
                <a:latin typeface="Josefin Sans"/>
                <a:ea typeface="Josefin Sans"/>
                <a:cs typeface="Josefin Sans"/>
                <a:sym typeface="Josefin Sans"/>
              </a:rPr>
              <a:t>(just news articles so far, no official source)</a:t>
            </a:r>
            <a:endParaRPr i="1"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C4A4A7"/>
                </a:solidFill>
                <a:uFill>
                  <a:noFill/>
                </a:uFill>
                <a:latin typeface="Josefin Sans"/>
                <a:ea typeface="Josefin Sans"/>
                <a:cs typeface="Josefin Sans"/>
                <a:sym typeface="Josefin Sans"/>
                <a:hlinkClick r:id="rId9">
                  <a:extLst>
                    <a:ext uri="{A12FA001-AC4F-418D-AE19-62706E023703}">
                      <ahyp:hlinkClr val="tx"/>
                    </a:ext>
                  </a:extLst>
                </a:hlinkClick>
              </a:rPr>
              <a:t>https://spacenews.com/japan-passes-space-resources-law/</a:t>
            </a:r>
            <a:endParaRPr sz="1000">
              <a:solidFill>
                <a:srgbClr val="C4A4A7"/>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C4A4A7"/>
                </a:solidFill>
                <a:uFill>
                  <a:noFill/>
                </a:uFill>
                <a:latin typeface="Josefin Sans"/>
                <a:ea typeface="Josefin Sans"/>
                <a:cs typeface="Josefin Sans"/>
                <a:sym typeface="Josefin Sans"/>
                <a:hlinkClick r:id="rId10">
                  <a:extLst>
                    <a:ext uri="{A12FA001-AC4F-418D-AE19-62706E023703}">
                      <ahyp:hlinkClr val="tx"/>
                    </a:ext>
                  </a:extLst>
                </a:hlinkClick>
              </a:rPr>
              <a:t>https://spacewatch.global/2021/06/japan-fourth-country-in-the-world-to-pass-space-resources-law/</a:t>
            </a:r>
            <a:endParaRPr sz="1000">
              <a:solidFill>
                <a:srgbClr val="C4A4A7"/>
              </a:solidFill>
              <a:latin typeface="Josefin Sans"/>
              <a:ea typeface="Josefin Sans"/>
              <a:cs typeface="Josefin Sans"/>
              <a:sym typeface="Josefin Sans"/>
            </a:endParaRPr>
          </a:p>
          <a:p>
            <a:pPr indent="0" lvl="0" marL="0" rtl="0" algn="l">
              <a:spcBef>
                <a:spcPts val="0"/>
              </a:spcBef>
              <a:spcAft>
                <a:spcPts val="0"/>
              </a:spcAft>
              <a:buNone/>
            </a:pPr>
            <a:r>
              <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F9F9F0"/>
                </a:solidFill>
                <a:latin typeface="Josefin Sans"/>
                <a:ea typeface="Josefin Sans"/>
                <a:cs typeface="Josefin Sans"/>
                <a:sym typeface="Josefin Sans"/>
              </a:rPr>
              <a:t>United Nations Committee on the Peaceful Uses of Outer Space (COPUOS), </a:t>
            </a:r>
            <a:r>
              <a:rPr i="1" lang="en" sz="1000">
                <a:solidFill>
                  <a:srgbClr val="F9F9F0"/>
                </a:solidFill>
                <a:latin typeface="Josefin Sans"/>
                <a:ea typeface="Josefin Sans"/>
                <a:cs typeface="Josefin Sans"/>
                <a:sym typeface="Josefin Sans"/>
              </a:rPr>
              <a:t>2021 Report, Annex III</a:t>
            </a:r>
            <a:endParaRPr i="1"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C4A4A7"/>
                </a:solidFill>
                <a:uFill>
                  <a:noFill/>
                </a:uFill>
                <a:latin typeface="Josefin Sans"/>
                <a:ea typeface="Josefin Sans"/>
                <a:cs typeface="Josefin Sans"/>
                <a:sym typeface="Josefin Sans"/>
                <a:hlinkClick r:id="rId11">
                  <a:extLst>
                    <a:ext uri="{A12FA001-AC4F-418D-AE19-62706E023703}">
                      <ahyp:hlinkClr val="tx"/>
                    </a:ext>
                  </a:extLst>
                </a:hlinkClick>
              </a:rPr>
              <a:t>https://www.unoosa.org/oosa/oosadoc/data/documents/2021/a/a7620_0.html</a:t>
            </a:r>
            <a:endParaRPr sz="1000">
              <a:solidFill>
                <a:srgbClr val="C4A4A7"/>
              </a:solidFill>
              <a:latin typeface="Josefin Sans"/>
              <a:ea typeface="Josefin Sans"/>
              <a:cs typeface="Josefin Sans"/>
              <a:sym typeface="Josefin Sans"/>
            </a:endParaRPr>
          </a:p>
          <a:p>
            <a:pPr indent="0" lvl="0" marL="0" rtl="0" algn="l">
              <a:spcBef>
                <a:spcPts val="0"/>
              </a:spcBef>
              <a:spcAft>
                <a:spcPts val="0"/>
              </a:spcAft>
              <a:buNone/>
            </a:pPr>
            <a:r>
              <a:t/>
            </a:r>
            <a:endParaRPr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F9F9F0"/>
                </a:solidFill>
                <a:latin typeface="Josefin Sans"/>
                <a:ea typeface="Josefin Sans"/>
                <a:cs typeface="Josefin Sans"/>
                <a:sym typeface="Josefin Sans"/>
              </a:rPr>
              <a:t>ISECG Global Exploration Roadmap, </a:t>
            </a:r>
            <a:r>
              <a:rPr i="1" lang="en" sz="1000">
                <a:solidFill>
                  <a:srgbClr val="F9F9F0"/>
                </a:solidFill>
                <a:latin typeface="Josefin Sans"/>
                <a:ea typeface="Josefin Sans"/>
                <a:cs typeface="Josefin Sans"/>
                <a:sym typeface="Josefin Sans"/>
              </a:rPr>
              <a:t>Global Exploration Map Supplement</a:t>
            </a:r>
            <a:endParaRPr i="1" sz="1000">
              <a:solidFill>
                <a:srgbClr val="F9F9F0"/>
              </a:solidFill>
              <a:latin typeface="Josefin Sans"/>
              <a:ea typeface="Josefin Sans"/>
              <a:cs typeface="Josefin Sans"/>
              <a:sym typeface="Josefin Sans"/>
            </a:endParaRPr>
          </a:p>
          <a:p>
            <a:pPr indent="0" lvl="0" marL="0" rtl="0" algn="l">
              <a:spcBef>
                <a:spcPts val="0"/>
              </a:spcBef>
              <a:spcAft>
                <a:spcPts val="0"/>
              </a:spcAft>
              <a:buNone/>
            </a:pPr>
            <a:r>
              <a:rPr lang="en" sz="1000">
                <a:solidFill>
                  <a:srgbClr val="C4A4A7"/>
                </a:solidFill>
                <a:uFill>
                  <a:noFill/>
                </a:uFill>
                <a:latin typeface="Josefin Sans"/>
                <a:ea typeface="Josefin Sans"/>
                <a:cs typeface="Josefin Sans"/>
                <a:sym typeface="Josefin Sans"/>
                <a:hlinkClick r:id="rId12">
                  <a:extLst>
                    <a:ext uri="{A12FA001-AC4F-418D-AE19-62706E023703}">
                      <ahyp:hlinkClr val="tx"/>
                    </a:ext>
                  </a:extLst>
                </a:hlinkClick>
              </a:rPr>
              <a:t>https://www.globalspaceexploration.org/?p=1067</a:t>
            </a:r>
            <a:endParaRPr sz="1000">
              <a:solidFill>
                <a:srgbClr val="C4A4A7"/>
              </a:solidFill>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A4A7"/>
        </a:solidFill>
      </p:bgPr>
    </p:bg>
    <p:spTree>
      <p:nvGrpSpPr>
        <p:cNvPr id="75" name="Shape 75"/>
        <p:cNvGrpSpPr/>
        <p:nvPr/>
      </p:nvGrpSpPr>
      <p:grpSpPr>
        <a:xfrm>
          <a:off x="0" y="0"/>
          <a:ext cx="0" cy="0"/>
          <a:chOff x="0" y="0"/>
          <a:chExt cx="0" cy="0"/>
        </a:xfrm>
      </p:grpSpPr>
      <p:sp>
        <p:nvSpPr>
          <p:cNvPr id="76" name="Google Shape;76;p16"/>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000">
              <a:solidFill>
                <a:srgbClr val="893B6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i="1" lang="en" sz="1800">
                <a:solidFill>
                  <a:srgbClr val="893B67"/>
                </a:solidFill>
                <a:latin typeface="Josefin Sans"/>
                <a:ea typeface="Josefin Sans"/>
                <a:cs typeface="Josefin Sans"/>
                <a:sym typeface="Josefin Sans"/>
              </a:rPr>
              <a:t>POLL</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b="1" lang="en" sz="1800">
                <a:solidFill>
                  <a:srgbClr val="13294B"/>
                </a:solidFill>
                <a:latin typeface="Josefin Sans"/>
                <a:ea typeface="Josefin Sans"/>
                <a:cs typeface="Josefin Sans"/>
                <a:sym typeface="Josefin Sans"/>
              </a:rPr>
              <a:t>You come across a startup which claims it is going to mine asteroids for the Space-Space economy. Their tech is 100%. There seems to be a possible market. Do you invest?</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13294B"/>
              </a:solidFill>
              <a:latin typeface="Josefin Sans"/>
              <a:ea typeface="Josefin Sans"/>
              <a:cs typeface="Josefin Sans"/>
              <a:sym typeface="Josefin Sans"/>
            </a:endParaRPr>
          </a:p>
          <a:p>
            <a:pPr indent="-342900" lvl="0" marL="457200" rtl="0" algn="l">
              <a:lnSpc>
                <a:spcPct val="115000"/>
              </a:lnSpc>
              <a:spcBef>
                <a:spcPts val="0"/>
              </a:spcBef>
              <a:spcAft>
                <a:spcPts val="0"/>
              </a:spcAft>
              <a:buClr>
                <a:srgbClr val="13294B"/>
              </a:buClr>
              <a:buSzPts val="1800"/>
              <a:buFont typeface="Josefin Sans"/>
              <a:buAutoNum type="alphaUcPeriod"/>
            </a:pPr>
            <a:r>
              <a:rPr b="1" lang="en" sz="1800">
                <a:solidFill>
                  <a:srgbClr val="13294B"/>
                </a:solidFill>
                <a:latin typeface="Josefin Sans"/>
                <a:ea typeface="Josefin Sans"/>
                <a:cs typeface="Josefin Sans"/>
                <a:sym typeface="Josefin Sans"/>
              </a:rPr>
              <a:t>Heck yes - I want to be the first in!</a:t>
            </a:r>
            <a:endParaRPr b="1" sz="1800">
              <a:solidFill>
                <a:srgbClr val="13294B"/>
              </a:solidFill>
              <a:latin typeface="Josefin Sans"/>
              <a:ea typeface="Josefin Sans"/>
              <a:cs typeface="Josefin Sans"/>
              <a:sym typeface="Josefin Sans"/>
            </a:endParaRPr>
          </a:p>
          <a:p>
            <a:pPr indent="-342900" lvl="0" marL="457200" rtl="0" algn="l">
              <a:lnSpc>
                <a:spcPct val="115000"/>
              </a:lnSpc>
              <a:spcBef>
                <a:spcPts val="0"/>
              </a:spcBef>
              <a:spcAft>
                <a:spcPts val="0"/>
              </a:spcAft>
              <a:buClr>
                <a:srgbClr val="13294B"/>
              </a:buClr>
              <a:buSzPts val="1800"/>
              <a:buFont typeface="Josefin Sans"/>
              <a:buAutoNum type="alphaUcPeriod"/>
            </a:pPr>
            <a:r>
              <a:rPr b="1" lang="en" sz="1800">
                <a:solidFill>
                  <a:srgbClr val="13294B"/>
                </a:solidFill>
                <a:latin typeface="Josefin Sans"/>
                <a:ea typeface="Josefin Sans"/>
                <a:cs typeface="Josefin Sans"/>
                <a:sym typeface="Josefin Sans"/>
              </a:rPr>
              <a:t>Heck yes - even if it doesn’t work I want to foster progress in science</a:t>
            </a:r>
            <a:endParaRPr b="1" sz="1800">
              <a:solidFill>
                <a:srgbClr val="13294B"/>
              </a:solidFill>
              <a:latin typeface="Josefin Sans"/>
              <a:ea typeface="Josefin Sans"/>
              <a:cs typeface="Josefin Sans"/>
              <a:sym typeface="Josefin Sans"/>
            </a:endParaRPr>
          </a:p>
          <a:p>
            <a:pPr indent="-342900" lvl="0" marL="457200" rtl="0" algn="l">
              <a:lnSpc>
                <a:spcPct val="115000"/>
              </a:lnSpc>
              <a:spcBef>
                <a:spcPts val="0"/>
              </a:spcBef>
              <a:spcAft>
                <a:spcPts val="0"/>
              </a:spcAft>
              <a:buClr>
                <a:srgbClr val="13294B"/>
              </a:buClr>
              <a:buSzPts val="1800"/>
              <a:buFont typeface="Josefin Sans"/>
              <a:buAutoNum type="alphaUcPeriod"/>
            </a:pPr>
            <a:r>
              <a:rPr b="1" lang="en" sz="1800">
                <a:solidFill>
                  <a:srgbClr val="13294B"/>
                </a:solidFill>
                <a:latin typeface="Josefin Sans"/>
                <a:ea typeface="Josefin Sans"/>
                <a:cs typeface="Josefin Sans"/>
                <a:sym typeface="Josefin Sans"/>
              </a:rPr>
              <a:t>Not sure - there’s a lot of risk</a:t>
            </a:r>
            <a:endParaRPr b="1" sz="1800">
              <a:solidFill>
                <a:srgbClr val="13294B"/>
              </a:solidFill>
              <a:latin typeface="Josefin Sans"/>
              <a:ea typeface="Josefin Sans"/>
              <a:cs typeface="Josefin Sans"/>
              <a:sym typeface="Josefin Sans"/>
            </a:endParaRPr>
          </a:p>
          <a:p>
            <a:pPr indent="-342900" lvl="0" marL="457200" rtl="0" algn="l">
              <a:lnSpc>
                <a:spcPct val="115000"/>
              </a:lnSpc>
              <a:spcBef>
                <a:spcPts val="0"/>
              </a:spcBef>
              <a:spcAft>
                <a:spcPts val="0"/>
              </a:spcAft>
              <a:buClr>
                <a:srgbClr val="13294B"/>
              </a:buClr>
              <a:buSzPts val="1800"/>
              <a:buFont typeface="Josefin Sans"/>
              <a:buAutoNum type="alphaUcPeriod"/>
            </a:pPr>
            <a:r>
              <a:rPr b="1" lang="en" sz="1800">
                <a:solidFill>
                  <a:srgbClr val="13294B"/>
                </a:solidFill>
                <a:latin typeface="Josefin Sans"/>
                <a:ea typeface="Josefin Sans"/>
                <a:cs typeface="Josefin Sans"/>
                <a:sym typeface="Josefin Sans"/>
              </a:rPr>
              <a:t>No way - this is economically and legally unviable</a:t>
            </a:r>
            <a:endParaRPr b="1" sz="1800">
              <a:solidFill>
                <a:srgbClr val="13294B"/>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1800">
              <a:solidFill>
                <a:srgbClr val="E0E1C7"/>
              </a:solidFill>
              <a:latin typeface="Josefin Sans"/>
              <a:ea typeface="Josefin Sans"/>
              <a:cs typeface="Josefin Sans"/>
              <a:sym typeface="Josefin Sans"/>
            </a:endParaRPr>
          </a:p>
        </p:txBody>
      </p:sp>
      <p:pic>
        <p:nvPicPr>
          <p:cNvPr id="77" name="Google Shape;77;p16"/>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292" name="Shape 292"/>
        <p:cNvGrpSpPr/>
        <p:nvPr/>
      </p:nvGrpSpPr>
      <p:grpSpPr>
        <a:xfrm>
          <a:off x="0" y="0"/>
          <a:ext cx="0" cy="0"/>
          <a:chOff x="0" y="0"/>
          <a:chExt cx="0" cy="0"/>
        </a:xfrm>
      </p:grpSpPr>
      <p:pic>
        <p:nvPicPr>
          <p:cNvPr id="293" name="Google Shape;293;p52"/>
          <p:cNvPicPr preferRelativeResize="0"/>
          <p:nvPr/>
        </p:nvPicPr>
        <p:blipFill>
          <a:blip r:embed="rId3">
            <a:alphaModFix/>
          </a:blip>
          <a:stretch>
            <a:fillRect/>
          </a:stretch>
        </p:blipFill>
        <p:spPr>
          <a:xfrm>
            <a:off x="1570776" y="-403500"/>
            <a:ext cx="5673000" cy="6147200"/>
          </a:xfrm>
          <a:prstGeom prst="rect">
            <a:avLst/>
          </a:prstGeom>
          <a:noFill/>
          <a:ln>
            <a:noFill/>
          </a:ln>
        </p:spPr>
      </p:pic>
      <p:sp>
        <p:nvSpPr>
          <p:cNvPr id="294" name="Google Shape;294;p52"/>
          <p:cNvSpPr txBox="1"/>
          <p:nvPr/>
        </p:nvSpPr>
        <p:spPr>
          <a:xfrm>
            <a:off x="7192575" y="4914750"/>
            <a:ext cx="210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solidFill>
                  <a:srgbClr val="F7F6EE"/>
                </a:solidFill>
              </a:rPr>
              <a:t>Image Credit: EC Comics, Weird Science #11, 1952. </a:t>
            </a:r>
            <a:endParaRPr b="1" sz="600">
              <a:solidFill>
                <a:srgbClr val="F7F6EE"/>
              </a:solidFill>
            </a:endParaRPr>
          </a:p>
          <a:p>
            <a:pPr indent="0" lvl="0" marL="0" rtl="0" algn="l">
              <a:spcBef>
                <a:spcPts val="0"/>
              </a:spcBef>
              <a:spcAft>
                <a:spcPts val="0"/>
              </a:spcAft>
              <a:buNone/>
            </a:pPr>
            <a:r>
              <a:t/>
            </a:r>
            <a:endParaRPr sz="800">
              <a:solidFill>
                <a:srgbClr val="F7F6E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81" name="Shape 81"/>
        <p:cNvGrpSpPr/>
        <p:nvPr/>
      </p:nvGrpSpPr>
      <p:grpSpPr>
        <a:xfrm>
          <a:off x="0" y="0"/>
          <a:ext cx="0" cy="0"/>
          <a:chOff x="0" y="0"/>
          <a:chExt cx="0" cy="0"/>
        </a:xfrm>
      </p:grpSpPr>
      <p:sp>
        <p:nvSpPr>
          <p:cNvPr id="82" name="Google Shape;82;p17"/>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E0E1C7"/>
                </a:solidFill>
                <a:latin typeface="Josefin Sans"/>
                <a:ea typeface="Josefin Sans"/>
                <a:cs typeface="Josefin Sans"/>
                <a:sym typeface="Josefin Sans"/>
              </a:rPr>
              <a:t>Overview of This Presentation</a:t>
            </a:r>
            <a:endParaRPr sz="2800">
              <a:solidFill>
                <a:srgbClr val="E0E1C7"/>
              </a:solidFill>
              <a:latin typeface="Josefin Sans"/>
              <a:ea typeface="Josefin Sans"/>
              <a:cs typeface="Josefin Sans"/>
              <a:sym typeface="Josefin Sans"/>
            </a:endParaRPr>
          </a:p>
          <a:p>
            <a:pPr indent="-342900" lvl="0" marL="914400" rtl="0" algn="l">
              <a:lnSpc>
                <a:spcPct val="115000"/>
              </a:lnSpc>
              <a:spcBef>
                <a:spcPts val="0"/>
              </a:spcBef>
              <a:spcAft>
                <a:spcPts val="0"/>
              </a:spcAft>
              <a:buClr>
                <a:srgbClr val="E0E1C7"/>
              </a:buClr>
              <a:buSzPts val="1800"/>
              <a:buFont typeface="Josefin Sans"/>
              <a:buAutoNum type="arabicPeriod"/>
            </a:pPr>
            <a:r>
              <a:rPr lang="en" sz="1800">
                <a:solidFill>
                  <a:srgbClr val="E0E1C7"/>
                </a:solidFill>
                <a:latin typeface="Josefin Sans"/>
                <a:ea typeface="Josefin Sans"/>
                <a:cs typeface="Josefin Sans"/>
                <a:sym typeface="Josefin Sans"/>
              </a:rPr>
              <a:t>1967 Outer Space Treaty </a:t>
            </a:r>
            <a:endParaRPr sz="1800">
              <a:solidFill>
                <a:srgbClr val="E0E1C7"/>
              </a:solidFill>
              <a:latin typeface="Josefin Sans"/>
              <a:ea typeface="Josefin Sans"/>
              <a:cs typeface="Josefin Sans"/>
              <a:sym typeface="Josefin Sans"/>
            </a:endParaRPr>
          </a:p>
          <a:p>
            <a:pPr indent="457200" lvl="0" marL="914400" rtl="0" algn="l">
              <a:lnSpc>
                <a:spcPct val="115000"/>
              </a:lnSpc>
              <a:spcBef>
                <a:spcPts val="0"/>
              </a:spcBef>
              <a:spcAft>
                <a:spcPts val="0"/>
              </a:spcAft>
              <a:buNone/>
            </a:pPr>
            <a:r>
              <a:rPr lang="en" sz="1300">
                <a:solidFill>
                  <a:srgbClr val="C4A4A7"/>
                </a:solidFill>
                <a:latin typeface="Josefin Sans"/>
                <a:ea typeface="Josefin Sans"/>
                <a:cs typeface="Josefin Sans"/>
                <a:sym typeface="Josefin Sans"/>
              </a:rPr>
              <a:t>Rights, Obligations, Prohibitions</a:t>
            </a:r>
            <a:endParaRPr sz="1300">
              <a:solidFill>
                <a:srgbClr val="C4A4A7"/>
              </a:solidFill>
              <a:latin typeface="Josefin Sans"/>
              <a:ea typeface="Josefin Sans"/>
              <a:cs typeface="Josefin Sans"/>
              <a:sym typeface="Josefin Sans"/>
            </a:endParaRPr>
          </a:p>
          <a:p>
            <a:pPr indent="-342900" lvl="0" marL="914400" rtl="0" algn="l">
              <a:lnSpc>
                <a:spcPct val="115000"/>
              </a:lnSpc>
              <a:spcBef>
                <a:spcPts val="0"/>
              </a:spcBef>
              <a:spcAft>
                <a:spcPts val="0"/>
              </a:spcAft>
              <a:buClr>
                <a:srgbClr val="E0E1C7"/>
              </a:buClr>
              <a:buSzPts val="1800"/>
              <a:buFont typeface="Josefin Sans"/>
              <a:buAutoNum type="arabicPeriod"/>
            </a:pPr>
            <a:r>
              <a:rPr lang="en" sz="1800">
                <a:solidFill>
                  <a:srgbClr val="E0E1C7"/>
                </a:solidFill>
                <a:latin typeface="Josefin Sans"/>
                <a:ea typeface="Josefin Sans"/>
                <a:cs typeface="Josefin Sans"/>
                <a:sym typeface="Josefin Sans"/>
              </a:rPr>
              <a:t>1979 Moon Agreement </a:t>
            </a:r>
            <a:r>
              <a:rPr lang="en" sz="900">
                <a:solidFill>
                  <a:srgbClr val="E0E1C7"/>
                </a:solidFill>
                <a:latin typeface="Josefin Sans"/>
                <a:ea typeface="Josefin Sans"/>
                <a:cs typeface="Josefin Sans"/>
                <a:sym typeface="Josefin Sans"/>
              </a:rPr>
              <a:t>(2 minutes or less)</a:t>
            </a:r>
            <a:endParaRPr sz="900">
              <a:solidFill>
                <a:srgbClr val="E0E1C7"/>
              </a:solidFill>
              <a:latin typeface="Josefin Sans"/>
              <a:ea typeface="Josefin Sans"/>
              <a:cs typeface="Josefin Sans"/>
              <a:sym typeface="Josefin Sans"/>
            </a:endParaRPr>
          </a:p>
          <a:p>
            <a:pPr indent="-342900" lvl="0" marL="914400" rtl="0" algn="l">
              <a:lnSpc>
                <a:spcPct val="115000"/>
              </a:lnSpc>
              <a:spcBef>
                <a:spcPts val="0"/>
              </a:spcBef>
              <a:spcAft>
                <a:spcPts val="0"/>
              </a:spcAft>
              <a:buClr>
                <a:srgbClr val="E0E1C7"/>
              </a:buClr>
              <a:buSzPts val="1800"/>
              <a:buFont typeface="Josefin Sans"/>
              <a:buAutoNum type="arabicPeriod"/>
            </a:pPr>
            <a:r>
              <a:rPr lang="en" sz="1800">
                <a:solidFill>
                  <a:srgbClr val="E0E1C7"/>
                </a:solidFill>
                <a:latin typeface="Josefin Sans"/>
                <a:ea typeface="Josefin Sans"/>
                <a:cs typeface="Josefin Sans"/>
                <a:sym typeface="Josefin Sans"/>
              </a:rPr>
              <a:t>National Approaches</a:t>
            </a:r>
            <a:endParaRPr sz="1800">
              <a:solidFill>
                <a:srgbClr val="E0E1C7"/>
              </a:solidFill>
              <a:latin typeface="Josefin Sans"/>
              <a:ea typeface="Josefin Sans"/>
              <a:cs typeface="Josefin Sans"/>
              <a:sym typeface="Josefin Sans"/>
            </a:endParaRPr>
          </a:p>
          <a:p>
            <a:pPr indent="457200" lvl="0" marL="914400" rtl="0" algn="l">
              <a:lnSpc>
                <a:spcPct val="115000"/>
              </a:lnSpc>
              <a:spcBef>
                <a:spcPts val="0"/>
              </a:spcBef>
              <a:spcAft>
                <a:spcPts val="0"/>
              </a:spcAft>
              <a:buNone/>
            </a:pPr>
            <a:r>
              <a:rPr lang="en" sz="1300">
                <a:solidFill>
                  <a:srgbClr val="C4A4A7"/>
                </a:solidFill>
                <a:latin typeface="Josefin Sans"/>
                <a:ea typeface="Josefin Sans"/>
                <a:cs typeface="Josefin Sans"/>
                <a:sym typeface="Josefin Sans"/>
              </a:rPr>
              <a:t>US, Luxembourg, UAE, Japan</a:t>
            </a:r>
            <a:endParaRPr sz="1300">
              <a:solidFill>
                <a:srgbClr val="C4A4A7"/>
              </a:solidFill>
              <a:latin typeface="Josefin Sans"/>
              <a:ea typeface="Josefin Sans"/>
              <a:cs typeface="Josefin Sans"/>
              <a:sym typeface="Josefin Sans"/>
            </a:endParaRPr>
          </a:p>
          <a:p>
            <a:pPr indent="457200" lvl="0" marL="914400" rtl="0" algn="l">
              <a:lnSpc>
                <a:spcPct val="115000"/>
              </a:lnSpc>
              <a:spcBef>
                <a:spcPts val="0"/>
              </a:spcBef>
              <a:spcAft>
                <a:spcPts val="0"/>
              </a:spcAft>
              <a:buNone/>
            </a:pPr>
            <a:r>
              <a:rPr lang="en" sz="1300">
                <a:solidFill>
                  <a:srgbClr val="C4A4A7"/>
                </a:solidFill>
                <a:latin typeface="Josefin Sans"/>
                <a:ea typeface="Josefin Sans"/>
                <a:cs typeface="Josefin Sans"/>
                <a:sym typeface="Josefin Sans"/>
              </a:rPr>
              <a:t>UN Working Group on Space Resources</a:t>
            </a:r>
            <a:endParaRPr sz="1300">
              <a:solidFill>
                <a:srgbClr val="C4A4A7"/>
              </a:solidFill>
              <a:latin typeface="Josefin Sans"/>
              <a:ea typeface="Josefin Sans"/>
              <a:cs typeface="Josefin Sans"/>
              <a:sym typeface="Josefin Sans"/>
            </a:endParaRPr>
          </a:p>
          <a:p>
            <a:pPr indent="457200" lvl="0" marL="914400" rtl="0" algn="l">
              <a:lnSpc>
                <a:spcPct val="115000"/>
              </a:lnSpc>
              <a:spcBef>
                <a:spcPts val="0"/>
              </a:spcBef>
              <a:spcAft>
                <a:spcPts val="0"/>
              </a:spcAft>
              <a:buNone/>
            </a:pPr>
            <a:r>
              <a:rPr lang="en" sz="1300">
                <a:solidFill>
                  <a:srgbClr val="C4A4A7"/>
                </a:solidFill>
                <a:latin typeface="Josefin Sans"/>
                <a:ea typeface="Josefin Sans"/>
                <a:cs typeface="Josefin Sans"/>
                <a:sym typeface="Josefin Sans"/>
              </a:rPr>
              <a:t>Artemis Accords</a:t>
            </a:r>
            <a:endParaRPr sz="1300">
              <a:solidFill>
                <a:srgbClr val="C4A4A7"/>
              </a:solidFill>
              <a:latin typeface="Josefin Sans"/>
              <a:ea typeface="Josefin Sans"/>
              <a:cs typeface="Josefin Sans"/>
              <a:sym typeface="Josefin Sans"/>
            </a:endParaRPr>
          </a:p>
          <a:p>
            <a:pPr indent="-342900" lvl="0" marL="914400" rtl="0" algn="l">
              <a:lnSpc>
                <a:spcPct val="115000"/>
              </a:lnSpc>
              <a:spcBef>
                <a:spcPts val="0"/>
              </a:spcBef>
              <a:spcAft>
                <a:spcPts val="0"/>
              </a:spcAft>
              <a:buClr>
                <a:srgbClr val="E0E1C7"/>
              </a:buClr>
              <a:buSzPts val="1800"/>
              <a:buFont typeface="Josefin Sans"/>
              <a:buAutoNum type="arabicPeriod"/>
            </a:pPr>
            <a:r>
              <a:rPr lang="en" sz="1800">
                <a:solidFill>
                  <a:srgbClr val="E0E1C7"/>
                </a:solidFill>
                <a:latin typeface="Josefin Sans"/>
                <a:ea typeface="Josefin Sans"/>
                <a:cs typeface="Josefin Sans"/>
                <a:sym typeface="Josefin Sans"/>
              </a:rPr>
              <a:t>Regulatory Roadmap for Asteroid Miners</a:t>
            </a:r>
            <a:endParaRPr sz="28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3900">
              <a:solidFill>
                <a:srgbClr val="E0E1C7"/>
              </a:solidFill>
              <a:latin typeface="Josefin Sans"/>
              <a:ea typeface="Josefin Sans"/>
              <a:cs typeface="Josefin Sans"/>
              <a:sym typeface="Josefin Sans"/>
            </a:endParaRPr>
          </a:p>
        </p:txBody>
      </p:sp>
      <p:pic>
        <p:nvPicPr>
          <p:cNvPr id="83" name="Google Shape;83;p17"/>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87" name="Shape 87"/>
        <p:cNvGrpSpPr/>
        <p:nvPr/>
      </p:nvGrpSpPr>
      <p:grpSpPr>
        <a:xfrm>
          <a:off x="0" y="0"/>
          <a:ext cx="0" cy="0"/>
          <a:chOff x="0" y="0"/>
          <a:chExt cx="0" cy="0"/>
        </a:xfrm>
      </p:grpSpPr>
      <p:sp>
        <p:nvSpPr>
          <p:cNvPr id="88" name="Google Shape;88;p18"/>
          <p:cNvSpPr txBox="1"/>
          <p:nvPr>
            <p:ph type="ctrTitle"/>
          </p:nvPr>
        </p:nvSpPr>
        <p:spPr>
          <a:xfrm>
            <a:off x="455475" y="462500"/>
            <a:ext cx="8233800" cy="40926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100">
                <a:solidFill>
                  <a:srgbClr val="F9F9F0"/>
                </a:solidFill>
                <a:highlight>
                  <a:srgbClr val="13294B"/>
                </a:highlight>
                <a:latin typeface="Josefin Sans"/>
                <a:ea typeface="Josefin Sans"/>
                <a:cs typeface="Josefin Sans"/>
                <a:sym typeface="Josefin Sans"/>
              </a:rPr>
              <a:t>1967 Outer Space Treaty</a:t>
            </a:r>
            <a:endParaRPr b="1" sz="2100">
              <a:solidFill>
                <a:srgbClr val="F9F9F0"/>
              </a:solidFill>
              <a:highlight>
                <a:srgbClr val="13294B"/>
              </a:highlight>
              <a:latin typeface="Josefin Sans"/>
              <a:ea typeface="Josefin Sans"/>
              <a:cs typeface="Josefin Sans"/>
              <a:sym typeface="Josefin Sans"/>
            </a:endParaRPr>
          </a:p>
          <a:p>
            <a:pPr indent="0" lvl="0" marL="0" rtl="0" algn="ctr">
              <a:lnSpc>
                <a:spcPct val="100000"/>
              </a:lnSpc>
              <a:spcBef>
                <a:spcPts val="0"/>
              </a:spcBef>
              <a:spcAft>
                <a:spcPts val="0"/>
              </a:spcAft>
              <a:buNone/>
            </a:pPr>
            <a:r>
              <a:rPr b="1" lang="en" sz="2100">
                <a:solidFill>
                  <a:srgbClr val="F9F9F0"/>
                </a:solidFill>
                <a:highlight>
                  <a:srgbClr val="13294B"/>
                </a:highlight>
                <a:latin typeface="Josefin Sans"/>
                <a:ea typeface="Josefin Sans"/>
                <a:cs typeface="Josefin Sans"/>
                <a:sym typeface="Josefin Sans"/>
              </a:rPr>
              <a:t>Article 1</a:t>
            </a:r>
            <a:endParaRPr b="1" sz="2100">
              <a:solidFill>
                <a:srgbClr val="F9F9F0"/>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t/>
            </a:r>
            <a:endParaRPr b="1" sz="2900">
              <a:solidFill>
                <a:srgbClr val="E0E1C7"/>
              </a:solidFill>
              <a:highlight>
                <a:srgbClr val="13294B"/>
              </a:highlight>
              <a:latin typeface="Josefin Sans"/>
              <a:ea typeface="Josefin Sans"/>
              <a:cs typeface="Josefin Sans"/>
              <a:sym typeface="Josefin Sans"/>
            </a:endParaRPr>
          </a:p>
          <a:p>
            <a:pPr indent="0" lvl="0" marL="0" rtl="0" algn="ctr">
              <a:lnSpc>
                <a:spcPct val="115000"/>
              </a:lnSpc>
              <a:spcBef>
                <a:spcPts val="0"/>
              </a:spcBef>
              <a:spcAft>
                <a:spcPts val="0"/>
              </a:spcAft>
              <a:buNone/>
            </a:pPr>
            <a:r>
              <a:rPr b="1" i="1" lang="en" sz="2900">
                <a:solidFill>
                  <a:srgbClr val="C4A4A7"/>
                </a:solidFill>
                <a:highlight>
                  <a:srgbClr val="13294B"/>
                </a:highlight>
                <a:latin typeface="Josefin Sans"/>
                <a:ea typeface="Josefin Sans"/>
                <a:cs typeface="Josefin Sans"/>
                <a:sym typeface="Josefin Sans"/>
              </a:rPr>
              <a:t>Freedom of Exploration and Use</a:t>
            </a:r>
            <a:endParaRPr b="1" sz="2900">
              <a:solidFill>
                <a:srgbClr val="E0E1C7"/>
              </a:solidFill>
              <a:highlight>
                <a:srgbClr val="13294B"/>
              </a:highlight>
              <a:latin typeface="Josefin Sans"/>
              <a:ea typeface="Josefin Sans"/>
              <a:cs typeface="Josefin Sans"/>
              <a:sym typeface="Josefin Sans"/>
            </a:endParaRPr>
          </a:p>
        </p:txBody>
      </p:sp>
      <p:pic>
        <p:nvPicPr>
          <p:cNvPr id="89" name="Google Shape;89;p18"/>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93" name="Shape 93"/>
        <p:cNvGrpSpPr/>
        <p:nvPr/>
      </p:nvGrpSpPr>
      <p:grpSpPr>
        <a:xfrm>
          <a:off x="0" y="0"/>
          <a:ext cx="0" cy="0"/>
          <a:chOff x="0" y="0"/>
          <a:chExt cx="0" cy="0"/>
        </a:xfrm>
      </p:grpSpPr>
      <p:sp>
        <p:nvSpPr>
          <p:cNvPr id="94" name="Google Shape;94;p19"/>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000">
                <a:solidFill>
                  <a:srgbClr val="E0E1C7"/>
                </a:solidFill>
                <a:latin typeface="Josefin Sans"/>
                <a:ea typeface="Josefin Sans"/>
                <a:cs typeface="Josefin Sans"/>
                <a:sym typeface="Josefin Sans"/>
              </a:rPr>
              <a:t>1967 Outer Space Treaty</a:t>
            </a:r>
            <a:endParaRPr b="1" sz="10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b="1" lang="en" sz="1000">
                <a:solidFill>
                  <a:srgbClr val="E0E1C7"/>
                </a:solidFill>
                <a:latin typeface="Josefin Sans"/>
                <a:ea typeface="Josefin Sans"/>
                <a:cs typeface="Josefin Sans"/>
                <a:sym typeface="Josefin Sans"/>
              </a:rPr>
              <a:t>Article I, Sentence 1</a:t>
            </a:r>
            <a:endParaRPr b="1" sz="10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just">
              <a:lnSpc>
                <a:spcPct val="115000"/>
              </a:lnSpc>
              <a:spcBef>
                <a:spcPts val="0"/>
              </a:spcBef>
              <a:spcAft>
                <a:spcPts val="0"/>
              </a:spcAft>
              <a:buNone/>
            </a:pPr>
            <a:r>
              <a:rPr b="1" i="1" lang="en" sz="1800">
                <a:solidFill>
                  <a:srgbClr val="C4A4A7"/>
                </a:solidFill>
                <a:latin typeface="Josefin Sans"/>
                <a:ea typeface="Josefin Sans"/>
                <a:cs typeface="Josefin Sans"/>
                <a:sym typeface="Josefin Sans"/>
              </a:rPr>
              <a:t>The exploration and use</a:t>
            </a:r>
            <a:r>
              <a:rPr b="1" i="1" lang="en" sz="1800">
                <a:solidFill>
                  <a:srgbClr val="E0E1C7"/>
                </a:solidFill>
                <a:latin typeface="Josefin Sans"/>
                <a:ea typeface="Josefin Sans"/>
                <a:cs typeface="Josefin Sans"/>
                <a:sym typeface="Josefin Sans"/>
              </a:rPr>
              <a:t> </a:t>
            </a:r>
            <a:r>
              <a:rPr b="1" lang="en" sz="1800">
                <a:solidFill>
                  <a:srgbClr val="E0E1C7"/>
                </a:solidFill>
                <a:latin typeface="Josefin Sans"/>
                <a:ea typeface="Josefin Sans"/>
                <a:cs typeface="Josefin Sans"/>
                <a:sym typeface="Josefin Sans"/>
              </a:rPr>
              <a:t>of outer space, including the Moon and other celestial bodies, shall be carried out for the benefit and in the interests of all countries, irrespective of their degree of economic or scientific development, a</a:t>
            </a:r>
            <a:r>
              <a:rPr b="1" lang="en" sz="1800">
                <a:solidFill>
                  <a:srgbClr val="E0E1C7"/>
                </a:solidFill>
                <a:highlight>
                  <a:srgbClr val="13294B"/>
                </a:highlight>
                <a:latin typeface="Josefin Sans"/>
                <a:ea typeface="Josefin Sans"/>
                <a:cs typeface="Josefin Sans"/>
                <a:sym typeface="Josefin Sans"/>
              </a:rPr>
              <a:t>nd </a:t>
            </a:r>
            <a:r>
              <a:rPr b="1" i="1" lang="en" sz="1800">
                <a:solidFill>
                  <a:srgbClr val="C4A4A7"/>
                </a:solidFill>
                <a:highlight>
                  <a:srgbClr val="13294B"/>
                </a:highlight>
                <a:latin typeface="Josefin Sans"/>
                <a:ea typeface="Josefin Sans"/>
                <a:cs typeface="Josefin Sans"/>
                <a:sym typeface="Josefin Sans"/>
              </a:rPr>
              <a:t>shall be the province of all mankind</a:t>
            </a:r>
            <a:r>
              <a:rPr b="1" i="1" lang="en" sz="1800">
                <a:solidFill>
                  <a:srgbClr val="E0E1C7"/>
                </a:solidFill>
                <a:highlight>
                  <a:srgbClr val="13294B"/>
                </a:highlight>
                <a:latin typeface="Josefin Sans"/>
                <a:ea typeface="Josefin Sans"/>
                <a:cs typeface="Josefin Sans"/>
                <a:sym typeface="Josefin Sans"/>
              </a:rPr>
              <a:t>.</a:t>
            </a:r>
            <a:r>
              <a:rPr b="1" lang="en" sz="1800">
                <a:solidFill>
                  <a:srgbClr val="E0E1C7"/>
                </a:solidFill>
                <a:latin typeface="Josefin Sans"/>
                <a:ea typeface="Josefin Sans"/>
                <a:cs typeface="Josefin Sans"/>
                <a:sym typeface="Josefin Sans"/>
              </a:rPr>
              <a:t> </a:t>
            </a:r>
            <a:endParaRPr b="1" sz="1800">
              <a:solidFill>
                <a:srgbClr val="E0E1C7"/>
              </a:solidFill>
              <a:latin typeface="Josefin Sans"/>
              <a:ea typeface="Josefin Sans"/>
              <a:cs typeface="Josefin Sans"/>
              <a:sym typeface="Josefin Sans"/>
            </a:endParaRPr>
          </a:p>
        </p:txBody>
      </p:sp>
      <p:pic>
        <p:nvPicPr>
          <p:cNvPr id="95" name="Google Shape;95;p19"/>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99" name="Shape 99"/>
        <p:cNvGrpSpPr/>
        <p:nvPr/>
      </p:nvGrpSpPr>
      <p:grpSpPr>
        <a:xfrm>
          <a:off x="0" y="0"/>
          <a:ext cx="0" cy="0"/>
          <a:chOff x="0" y="0"/>
          <a:chExt cx="0" cy="0"/>
        </a:xfrm>
      </p:grpSpPr>
      <p:sp>
        <p:nvSpPr>
          <p:cNvPr id="100" name="Google Shape;100;p20"/>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000">
                <a:solidFill>
                  <a:srgbClr val="E0E1C7"/>
                </a:solidFill>
                <a:latin typeface="Josefin Sans"/>
                <a:ea typeface="Josefin Sans"/>
                <a:cs typeface="Josefin Sans"/>
                <a:sym typeface="Josefin Sans"/>
              </a:rPr>
              <a:t>1967 Outer Space Treaty</a:t>
            </a:r>
            <a:endParaRPr b="1" sz="10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b="1" lang="en" sz="1000">
                <a:solidFill>
                  <a:srgbClr val="E0E1C7"/>
                </a:solidFill>
                <a:latin typeface="Josefin Sans"/>
                <a:ea typeface="Josefin Sans"/>
                <a:cs typeface="Josefin Sans"/>
                <a:sym typeface="Josefin Sans"/>
              </a:rPr>
              <a:t>Article I, Sentence 2</a:t>
            </a:r>
            <a:endParaRPr b="1" sz="10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just">
              <a:lnSpc>
                <a:spcPct val="115000"/>
              </a:lnSpc>
              <a:spcBef>
                <a:spcPts val="0"/>
              </a:spcBef>
              <a:spcAft>
                <a:spcPts val="0"/>
              </a:spcAft>
              <a:buNone/>
            </a:pPr>
            <a:r>
              <a:rPr b="1" lang="en" sz="1800">
                <a:solidFill>
                  <a:srgbClr val="E0E1C7"/>
                </a:solidFill>
                <a:latin typeface="Josefin Sans"/>
                <a:ea typeface="Josefin Sans"/>
                <a:cs typeface="Josefin Sans"/>
                <a:sym typeface="Josefin Sans"/>
              </a:rPr>
              <a:t>Outer space, </a:t>
            </a:r>
            <a:r>
              <a:rPr b="1" lang="en" sz="1800">
                <a:solidFill>
                  <a:srgbClr val="E0E1C7"/>
                </a:solidFill>
                <a:highlight>
                  <a:srgbClr val="13294B"/>
                </a:highlight>
                <a:latin typeface="Josefin Sans"/>
                <a:ea typeface="Josefin Sans"/>
                <a:cs typeface="Josefin Sans"/>
                <a:sym typeface="Josefin Sans"/>
              </a:rPr>
              <a:t>including the Moon and other celestial bodies, </a:t>
            </a:r>
            <a:r>
              <a:rPr b="1" i="1" lang="en" sz="1800">
                <a:solidFill>
                  <a:srgbClr val="C4A4A7"/>
                </a:solidFill>
                <a:highlight>
                  <a:srgbClr val="13294B"/>
                </a:highlight>
                <a:latin typeface="Josefin Sans"/>
                <a:ea typeface="Josefin Sans"/>
                <a:cs typeface="Josefin Sans"/>
                <a:sym typeface="Josefin Sans"/>
              </a:rPr>
              <a:t>shall be free for exploration and use</a:t>
            </a:r>
            <a:r>
              <a:rPr b="1" lang="en" sz="1800">
                <a:solidFill>
                  <a:srgbClr val="C4A4A7"/>
                </a:solidFill>
                <a:highlight>
                  <a:srgbClr val="13294B"/>
                </a:highlight>
                <a:latin typeface="Josefin Sans"/>
                <a:ea typeface="Josefin Sans"/>
                <a:cs typeface="Josefin Sans"/>
                <a:sym typeface="Josefin Sans"/>
              </a:rPr>
              <a:t> </a:t>
            </a:r>
            <a:r>
              <a:rPr b="1" lang="en" sz="1800">
                <a:solidFill>
                  <a:srgbClr val="E0E1C7"/>
                </a:solidFill>
                <a:highlight>
                  <a:srgbClr val="13294B"/>
                </a:highlight>
                <a:latin typeface="Josefin Sans"/>
                <a:ea typeface="Josefin Sans"/>
                <a:cs typeface="Josefin Sans"/>
                <a:sym typeface="Josefin Sans"/>
              </a:rPr>
              <a:t>by all States without discrimination of any kind, on a basis of equality and in accordance with international law, and there </a:t>
            </a:r>
            <a:r>
              <a:rPr b="1" i="1" lang="en" sz="1800">
                <a:solidFill>
                  <a:srgbClr val="C4A4A7"/>
                </a:solidFill>
                <a:highlight>
                  <a:srgbClr val="13294B"/>
                </a:highlight>
                <a:latin typeface="Josefin Sans"/>
                <a:ea typeface="Josefin Sans"/>
                <a:cs typeface="Josefin Sans"/>
                <a:sym typeface="Josefin Sans"/>
              </a:rPr>
              <a:t>shall be free access to all areas of celestial bodies</a:t>
            </a:r>
            <a:r>
              <a:rPr b="1" lang="en" sz="1800">
                <a:solidFill>
                  <a:srgbClr val="E0E1C7"/>
                </a:solidFill>
                <a:highlight>
                  <a:srgbClr val="13294B"/>
                </a:highlight>
                <a:latin typeface="Josefin Sans"/>
                <a:ea typeface="Josefin Sans"/>
                <a:cs typeface="Josefin Sans"/>
                <a:sym typeface="Josefin Sans"/>
              </a:rPr>
              <a:t>.</a:t>
            </a:r>
            <a:endParaRPr b="1" sz="1800">
              <a:solidFill>
                <a:srgbClr val="E0E1C7"/>
              </a:solidFill>
              <a:highlight>
                <a:srgbClr val="13294B"/>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1800">
              <a:solidFill>
                <a:srgbClr val="E0E1C7"/>
              </a:solidFill>
              <a:latin typeface="Josefin Sans"/>
              <a:ea typeface="Josefin Sans"/>
              <a:cs typeface="Josefin Sans"/>
              <a:sym typeface="Josefin Sans"/>
            </a:endParaRPr>
          </a:p>
        </p:txBody>
      </p:sp>
      <p:pic>
        <p:nvPicPr>
          <p:cNvPr id="101" name="Google Shape;101;p20"/>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05" name="Shape 105"/>
        <p:cNvGrpSpPr/>
        <p:nvPr/>
      </p:nvGrpSpPr>
      <p:grpSpPr>
        <a:xfrm>
          <a:off x="0" y="0"/>
          <a:ext cx="0" cy="0"/>
          <a:chOff x="0" y="0"/>
          <a:chExt cx="0" cy="0"/>
        </a:xfrm>
      </p:grpSpPr>
      <p:sp>
        <p:nvSpPr>
          <p:cNvPr id="106" name="Google Shape;106;p21"/>
          <p:cNvSpPr txBox="1"/>
          <p:nvPr>
            <p:ph type="ctrTitle"/>
          </p:nvPr>
        </p:nvSpPr>
        <p:spPr>
          <a:xfrm>
            <a:off x="455475" y="462500"/>
            <a:ext cx="8233800" cy="409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000">
                <a:solidFill>
                  <a:srgbClr val="E0E1C7"/>
                </a:solidFill>
                <a:latin typeface="Josefin Sans"/>
                <a:ea typeface="Josefin Sans"/>
                <a:cs typeface="Josefin Sans"/>
                <a:sym typeface="Josefin Sans"/>
              </a:rPr>
              <a:t>1967 Outer Space Treaty</a:t>
            </a:r>
            <a:endParaRPr b="1" sz="10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b="1" lang="en" sz="1000">
                <a:solidFill>
                  <a:srgbClr val="E0E1C7"/>
                </a:solidFill>
                <a:latin typeface="Josefin Sans"/>
                <a:ea typeface="Josefin Sans"/>
                <a:cs typeface="Josefin Sans"/>
                <a:sym typeface="Josefin Sans"/>
              </a:rPr>
              <a:t>Article I, Sentence 3</a:t>
            </a:r>
            <a:endParaRPr b="1" sz="10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just">
              <a:lnSpc>
                <a:spcPct val="115000"/>
              </a:lnSpc>
              <a:spcBef>
                <a:spcPts val="0"/>
              </a:spcBef>
              <a:spcAft>
                <a:spcPts val="0"/>
              </a:spcAft>
              <a:buNone/>
            </a:pPr>
            <a:r>
              <a:rPr b="1" lang="en" sz="1800">
                <a:solidFill>
                  <a:srgbClr val="E0E1C7"/>
                </a:solidFill>
                <a:latin typeface="Josefin Sans"/>
                <a:ea typeface="Josefin Sans"/>
                <a:cs typeface="Josefin Sans"/>
                <a:sym typeface="Josefin Sans"/>
              </a:rPr>
              <a:t>There shall be </a:t>
            </a:r>
            <a:r>
              <a:rPr b="1" i="1" lang="en" sz="1800">
                <a:solidFill>
                  <a:srgbClr val="C4A4A7"/>
                </a:solidFill>
                <a:latin typeface="Josefin Sans"/>
                <a:ea typeface="Josefin Sans"/>
                <a:cs typeface="Josefin Sans"/>
                <a:sym typeface="Josefin Sans"/>
              </a:rPr>
              <a:t>freedom of scientific investigation</a:t>
            </a:r>
            <a:r>
              <a:rPr b="1" i="1" lang="en" sz="1800">
                <a:solidFill>
                  <a:srgbClr val="E0E1C7"/>
                </a:solidFill>
                <a:latin typeface="Josefin Sans"/>
                <a:ea typeface="Josefin Sans"/>
                <a:cs typeface="Josefin Sans"/>
                <a:sym typeface="Josefin Sans"/>
              </a:rPr>
              <a:t> </a:t>
            </a:r>
            <a:r>
              <a:rPr b="1" lang="en" sz="1800">
                <a:solidFill>
                  <a:srgbClr val="E0E1C7"/>
                </a:solidFill>
                <a:latin typeface="Josefin Sans"/>
                <a:ea typeface="Josefin Sans"/>
                <a:cs typeface="Josefin Sans"/>
                <a:sym typeface="Josefin Sans"/>
              </a:rPr>
              <a:t>in outer space, including the Moon and other celestial bodies, and States shall facilitate and encourage international cooperation in such investigation.</a:t>
            </a:r>
            <a:endParaRPr b="1" sz="1800">
              <a:solidFill>
                <a:srgbClr val="E0E1C7"/>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b="1" sz="1800">
              <a:solidFill>
                <a:srgbClr val="E0E1C7"/>
              </a:solidFill>
              <a:latin typeface="Josefin Sans"/>
              <a:ea typeface="Josefin Sans"/>
              <a:cs typeface="Josefin Sans"/>
              <a:sym typeface="Josefin Sans"/>
            </a:endParaRPr>
          </a:p>
          <a:p>
            <a:pPr indent="0" lvl="0" marL="0" rtl="0" algn="l">
              <a:lnSpc>
                <a:spcPct val="100000"/>
              </a:lnSpc>
              <a:spcBef>
                <a:spcPts val="0"/>
              </a:spcBef>
              <a:spcAft>
                <a:spcPts val="0"/>
              </a:spcAft>
              <a:buNone/>
            </a:pPr>
            <a:r>
              <a:t/>
            </a:r>
            <a:endParaRPr b="1" sz="1800">
              <a:solidFill>
                <a:srgbClr val="E0E1C7"/>
              </a:solidFill>
              <a:latin typeface="Josefin Sans"/>
              <a:ea typeface="Josefin Sans"/>
              <a:cs typeface="Josefin Sans"/>
              <a:sym typeface="Josefin Sans"/>
            </a:endParaRPr>
          </a:p>
        </p:txBody>
      </p:sp>
      <p:pic>
        <p:nvPicPr>
          <p:cNvPr id="107" name="Google Shape;107;p21"/>
          <p:cNvPicPr preferRelativeResize="0"/>
          <p:nvPr/>
        </p:nvPicPr>
        <p:blipFill>
          <a:blip r:embed="rId3">
            <a:alphaModFix/>
          </a:blip>
          <a:stretch>
            <a:fillRect/>
          </a:stretch>
        </p:blipFill>
        <p:spPr>
          <a:xfrm>
            <a:off x="7618975" y="76195"/>
            <a:ext cx="1525025" cy="198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