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12192000"/>
  <p:notesSz cx="6858000" cy="9144000"/>
  <p:embeddedFontLst>
    <p:embeddedFont>
      <p:font typeface="Oswald Medium"/>
      <p:regular r:id="rId31"/>
      <p:bold r:id="rId32"/>
    </p:embeddedFont>
    <p:embeddedFont>
      <p:font typeface="Raleway"/>
      <p:regular r:id="rId33"/>
      <p:bold r:id="rId34"/>
      <p:italic r:id="rId35"/>
      <p:boldItalic r:id="rId36"/>
    </p:embeddedFont>
    <p:embeddedFont>
      <p:font typeface="Proxima Nova"/>
      <p:regular r:id="rId37"/>
      <p:bold r:id="rId38"/>
      <p:italic r:id="rId39"/>
      <p:boldItalic r:id="rId40"/>
    </p:embeddedFont>
    <p:embeddedFont>
      <p:font typeface="Oswald Light"/>
      <p:regular r:id="rId41"/>
      <p:bold r:id="rId42"/>
    </p:embeddedFont>
    <p:embeddedFont>
      <p:font typeface="Rubik ExtraBold"/>
      <p:bold r:id="rId43"/>
      <p:boldItalic r:id="rId44"/>
    </p:embeddedFont>
    <p:embeddedFont>
      <p:font typeface="Raleway Light"/>
      <p:regular r:id="rId45"/>
      <p:bold r:id="rId46"/>
      <p:italic r:id="rId47"/>
      <p:boldItalic r:id="rId48"/>
    </p:embeddedFont>
    <p:embeddedFont>
      <p:font typeface="Raleway Medium"/>
      <p:regular r:id="rId49"/>
      <p:bold r:id="rId50"/>
      <p:italic r:id="rId51"/>
      <p:boldItalic r:id="rId52"/>
    </p:embeddedFont>
    <p:embeddedFont>
      <p:font typeface="Noto Sans Kannada"/>
      <p:regular r:id="rId53"/>
      <p:bold r:id="rId54"/>
    </p:embeddedFont>
    <p:embeddedFont>
      <p:font typeface="Oswald"/>
      <p:regular r:id="rId55"/>
      <p:bold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ProximaNova-boldItalic.fntdata"/><Relationship Id="rId42" Type="http://schemas.openxmlformats.org/officeDocument/2006/relationships/font" Target="fonts/OswaldLight-bold.fntdata"/><Relationship Id="rId41" Type="http://schemas.openxmlformats.org/officeDocument/2006/relationships/font" Target="fonts/OswaldLight-regular.fntdata"/><Relationship Id="rId44" Type="http://schemas.openxmlformats.org/officeDocument/2006/relationships/font" Target="fonts/RubikExtraBold-boldItalic.fntdata"/><Relationship Id="rId43" Type="http://schemas.openxmlformats.org/officeDocument/2006/relationships/font" Target="fonts/RubikExtraBold-bold.fntdata"/><Relationship Id="rId46" Type="http://schemas.openxmlformats.org/officeDocument/2006/relationships/font" Target="fonts/RalewayLight-bold.fntdata"/><Relationship Id="rId45" Type="http://schemas.openxmlformats.org/officeDocument/2006/relationships/font" Target="fonts/RalewayLigh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RalewayLight-boldItalic.fntdata"/><Relationship Id="rId47" Type="http://schemas.openxmlformats.org/officeDocument/2006/relationships/font" Target="fonts/RalewayLight-italic.fntdata"/><Relationship Id="rId49" Type="http://schemas.openxmlformats.org/officeDocument/2006/relationships/font" Target="fonts/RalewayMedium-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swaldMedium-regular.fntdata"/><Relationship Id="rId30" Type="http://schemas.openxmlformats.org/officeDocument/2006/relationships/slide" Target="slides/slide26.xml"/><Relationship Id="rId33" Type="http://schemas.openxmlformats.org/officeDocument/2006/relationships/font" Target="fonts/Raleway-regular.fntdata"/><Relationship Id="rId32" Type="http://schemas.openxmlformats.org/officeDocument/2006/relationships/font" Target="fonts/OswaldMedium-bold.fntdata"/><Relationship Id="rId35" Type="http://schemas.openxmlformats.org/officeDocument/2006/relationships/font" Target="fonts/Raleway-italic.fntdata"/><Relationship Id="rId34" Type="http://schemas.openxmlformats.org/officeDocument/2006/relationships/font" Target="fonts/Raleway-bold.fntdata"/><Relationship Id="rId37" Type="http://schemas.openxmlformats.org/officeDocument/2006/relationships/font" Target="fonts/ProximaNova-regular.fntdata"/><Relationship Id="rId36" Type="http://schemas.openxmlformats.org/officeDocument/2006/relationships/font" Target="fonts/Raleway-boldItalic.fntdata"/><Relationship Id="rId39" Type="http://schemas.openxmlformats.org/officeDocument/2006/relationships/font" Target="fonts/ProximaNova-italic.fntdata"/><Relationship Id="rId38" Type="http://schemas.openxmlformats.org/officeDocument/2006/relationships/font" Target="fonts/ProximaNova-bold.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RalewayMedium-italic.fntdata"/><Relationship Id="rId50" Type="http://schemas.openxmlformats.org/officeDocument/2006/relationships/font" Target="fonts/RalewayMedium-bold.fntdata"/><Relationship Id="rId53" Type="http://schemas.openxmlformats.org/officeDocument/2006/relationships/font" Target="fonts/NotoSansKannada-regular.fntdata"/><Relationship Id="rId52" Type="http://schemas.openxmlformats.org/officeDocument/2006/relationships/font" Target="fonts/RalewayMedium-boldItalic.fntdata"/><Relationship Id="rId11" Type="http://schemas.openxmlformats.org/officeDocument/2006/relationships/slide" Target="slides/slide7.xml"/><Relationship Id="rId55" Type="http://schemas.openxmlformats.org/officeDocument/2006/relationships/font" Target="fonts/Oswald-regular.fntdata"/><Relationship Id="rId10" Type="http://schemas.openxmlformats.org/officeDocument/2006/relationships/slide" Target="slides/slide6.xml"/><Relationship Id="rId54" Type="http://schemas.openxmlformats.org/officeDocument/2006/relationships/font" Target="fonts/NotoSansKannada-bold.fntdata"/><Relationship Id="rId13" Type="http://schemas.openxmlformats.org/officeDocument/2006/relationships/slide" Target="slides/slide9.xml"/><Relationship Id="rId12" Type="http://schemas.openxmlformats.org/officeDocument/2006/relationships/slide" Target="slides/slide8.xml"/><Relationship Id="rId56" Type="http://schemas.openxmlformats.org/officeDocument/2006/relationships/font" Target="fonts/Oswald-bold.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523c2c9279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g1523c2c9279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529f704e6f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1529f704e6f_0_1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52634ef914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152634ef914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52634ef914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152634ef914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52634ef914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152634ef914_0_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52634ef914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152634ef914_0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52634ef914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g152634ef914_0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52634ef914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152634ef914_0_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52634ef914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152634ef914_0_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52634ef914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152634ef914_0_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52634ef914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g152634ef914_0_1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52634ef91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152634ef91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529f704e6f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1529f704e6f_0_1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529f704e6f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g1529f704e6f_0_1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523c2c927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1523c2c9279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523c2c9279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1523c2c9279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52634ef91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152634ef914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52634ef91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152634ef914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CA" sz="1200">
                <a:latin typeface="Calibri"/>
                <a:ea typeface="Calibri"/>
                <a:cs typeface="Calibri"/>
                <a:sym typeface="Calibri"/>
              </a:rPr>
              <a:t>13 candidate regions near the Lunar South Pole.</a:t>
            </a:r>
            <a:endParaRPr sz="12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CA" sz="1200">
                <a:latin typeface="Calibri"/>
                <a:ea typeface="Calibri"/>
                <a:cs typeface="Calibri"/>
                <a:sym typeface="Calibri"/>
              </a:rPr>
              <a:t>Faustini A, Nobile 2, Haworth, de Gerlache 1 have large, deep, and old Cold Traps (permanently shadowed regions), likely great for science, possibly good for water ice.</a:t>
            </a:r>
            <a:endParaRPr sz="12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rtl="0" algn="l">
              <a:spcBef>
                <a:spcPts val="0"/>
              </a:spcBef>
              <a:spcAft>
                <a:spcPts val="0"/>
              </a:spcAft>
              <a:buNone/>
            </a:pPr>
            <a:r>
              <a:t/>
            </a:r>
            <a:endParaRPr sz="1200"/>
          </a:p>
        </p:txBody>
      </p:sp>
      <p:sp>
        <p:nvSpPr>
          <p:cNvPr id="97" name="Google Shape;97;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529f704e6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CA">
                <a:solidFill>
                  <a:schemeClr val="dk1"/>
                </a:solidFill>
              </a:rPr>
              <a:t>13 candidate regions near the Lunar South Pole.</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CA"/>
              <a:t>These locations meet safety requirements for landing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Offer lunar resource opportunities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And science opportunities such as data on planetary formation and lunar history</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The include mountain summits and crater rims. </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1 of these will be selected for the Artemis III landing site. Crewed landing. Sometime in 2025, 2 astronauts on the surface of the moon, for about 1 week.</a:t>
            </a:r>
            <a:endParaRPr/>
          </a:p>
        </p:txBody>
      </p:sp>
      <p:sp>
        <p:nvSpPr>
          <p:cNvPr id="103" name="Google Shape;103;g1529f704e6f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529f704e6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CA">
                <a:solidFill>
                  <a:schemeClr val="dk1"/>
                </a:solidFill>
              </a:rPr>
              <a:t>13 candidate regions near the Lunar South Pole.</a:t>
            </a:r>
            <a:endParaRPr>
              <a:solidFill>
                <a:schemeClr val="dk1"/>
              </a:solidFill>
            </a:endParaRPr>
          </a:p>
          <a:p>
            <a:pPr indent="0" lvl="0" marL="0" rtl="0" algn="l">
              <a:spcBef>
                <a:spcPts val="0"/>
              </a:spcBef>
              <a:spcAft>
                <a:spcPts val="0"/>
              </a:spcAft>
              <a:buNone/>
            </a:pPr>
            <a:r>
              <a:t/>
            </a:r>
            <a:endParaRPr/>
          </a:p>
        </p:txBody>
      </p:sp>
      <p:sp>
        <p:nvSpPr>
          <p:cNvPr id="109" name="Google Shape;109;g1529f704e6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529f704e6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1529f704e6f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529f704e6f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1529f704e6f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529f704e6f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1529f704e6f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500"/>
          </a:xfrm>
          <a:prstGeom prst="rect">
            <a:avLst/>
          </a:prstGeom>
          <a:noFill/>
          <a:ln>
            <a:noFill/>
          </a:ln>
        </p:spPr>
      </p:sp>
      <p:sp>
        <p:nvSpPr>
          <p:cNvPr id="64" name="Google Shape;64;p10"/>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hyperlink" Target="https://iafastro.directory/iac/paper/id/68452/ext/summary/" TargetMode="External"/><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mailto:cjohnson@swfound.org" TargetMode="External"/><Relationship Id="rId4" Type="http://schemas.openxmlformats.org/officeDocument/2006/relationships/hyperlink" Target="https://twitter.com/ChrisJohnsonEsq" TargetMode="External"/><Relationship Id="rId5" Type="http://schemas.openxmlformats.org/officeDocument/2006/relationships/hyperlink" Target="https://www.linkedin.com/in/chrisjohnsonesq/" TargetMode="External"/><Relationship Id="rId6"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www.presidency.ucsb.edu/documents/remarks-the-signing-the-treaty-outer-space" TargetMode="External"/><Relationship Id="rId4" Type="http://schemas.openxmlformats.org/officeDocument/2006/relationships/hyperlink" Target="https://www.bild.de/politik/inland/politik-inland/nasa-chef-schlaegt-alarm-chinesen-wollen-den-mond-besetzen-80490242.bild.html" TargetMode="External"/><Relationship Id="rId10" Type="http://schemas.openxmlformats.org/officeDocument/2006/relationships/hyperlink" Target="http://jdse.bit.edu.cn/sktcxb/cn/article/doi/10.15982/j.issn.2095-7777.2020.20191003002" TargetMode="External"/><Relationship Id="rId9" Type="http://schemas.openxmlformats.org/officeDocument/2006/relationships/hyperlink" Target="https://spacenews.com/nasa-and-china-are-eyeing-the-same-landing-sites-near-the-lunar-south-pole/" TargetMode="External"/><Relationship Id="rId5" Type="http://schemas.openxmlformats.org/officeDocument/2006/relationships/hyperlink" Target="https://www.bloomberg.com/news/articles/2022-09-10/china-plans-more-moon-missions-to-rival-nasa-after-finding-new-lunar-mineral" TargetMode="External"/><Relationship Id="rId6" Type="http://schemas.openxmlformats.org/officeDocument/2006/relationships/hyperlink" Target="https://svs.gsfc.nasa.gov/5013" TargetMode="External"/><Relationship Id="rId7" Type="http://schemas.openxmlformats.org/officeDocument/2006/relationships/hyperlink" Target="https://www.nasa.gov/press-release/nasa-identifies-candidate-regions-for-landing-next-americans-on-moon" TargetMode="External"/><Relationship Id="rId8" Type="http://schemas.openxmlformats.org/officeDocument/2006/relationships/hyperlink" Target="https://www.nasa.gov/specials/artemis-accords/index.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youtube.com/watch?v=ocDzndmmE8I" TargetMode="Externa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spacenews.com/nasa-and-china-are-eyeing-the-same-landing-sites-near-the-lunar-south-pole/" TargetMode="External"/><Relationship Id="rId4" Type="http://schemas.openxmlformats.org/officeDocument/2006/relationships/hyperlink" Target="https://spacenews.com/china-targets-permanently-shadowed-regions-at-lunar-south-pole/" TargetMode="External"/><Relationship Id="rId5" Type="http://schemas.openxmlformats.org/officeDocument/2006/relationships/hyperlink" Target="https://spacenews.com/next-artemis-1-launch-attempt-set-for-sept-3/" TargetMode="External"/><Relationship Id="rId6" Type="http://schemas.openxmlformats.org/officeDocument/2006/relationships/hyperlink" Target="https://spacenews.com/china-russia-reveal-roadmap-for-international-moon-base/" TargetMode="External"/><Relationship Id="rId7" Type="http://schemas.openxmlformats.org/officeDocument/2006/relationships/image" Target="../media/image9.png"/><Relationship Id="rId8"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spacenews.com/nasa-and-china-are-eyeing-the-same-landing-sites-near-the-lunar-south-pole/" TargetMode="External"/><Relationship Id="rId4" Type="http://schemas.openxmlformats.org/officeDocument/2006/relationships/image" Target="../media/image9.pn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A picture containing outdoor, water sport&#10;&#10;Description automatically generated" id="84" name="Google Shape;84;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85" name="Google Shape;85;p13"/>
          <p:cNvSpPr txBox="1"/>
          <p:nvPr>
            <p:ph idx="1" type="subTitle"/>
          </p:nvPr>
        </p:nvSpPr>
        <p:spPr>
          <a:xfrm>
            <a:off x="0" y="922800"/>
            <a:ext cx="12192000" cy="5327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1000"/>
              </a:spcBef>
              <a:spcAft>
                <a:spcPts val="0"/>
              </a:spcAft>
              <a:buClr>
                <a:schemeClr val="lt1"/>
              </a:buClr>
              <a:buSzPts val="1600"/>
              <a:buNone/>
            </a:pPr>
            <a:r>
              <a:rPr b="1" lang="en-CA" sz="3600">
                <a:solidFill>
                  <a:srgbClr val="FFB81C"/>
                </a:solidFill>
                <a:highlight>
                  <a:srgbClr val="003865"/>
                </a:highlight>
                <a:uFill>
                  <a:noFill/>
                </a:uFill>
                <a:latin typeface="Oswald"/>
                <a:ea typeface="Oswald"/>
                <a:cs typeface="Oswald"/>
                <a:sym typeface="Oswald"/>
                <a:hlinkClick r:id="rId4">
                  <a:extLst>
                    <a:ext uri="{A12FA001-AC4F-418D-AE19-62706E023703}">
                      <ahyp:hlinkClr val="tx"/>
                    </a:ext>
                  </a:extLst>
                </a:hlinkClick>
              </a:rPr>
              <a:t>“As Brothers and Not as Warriors on the Moon</a:t>
            </a:r>
            <a:r>
              <a:rPr b="1" lang="en-CA" sz="3600">
                <a:solidFill>
                  <a:srgbClr val="FFB81C"/>
                </a:solidFill>
                <a:highlight>
                  <a:srgbClr val="003865"/>
                </a:highlight>
                <a:latin typeface="Oswald"/>
                <a:ea typeface="Oswald"/>
                <a:cs typeface="Oswald"/>
                <a:sym typeface="Oswald"/>
              </a:rPr>
              <a:t>”</a:t>
            </a:r>
            <a:endParaRPr b="1" sz="4000">
              <a:solidFill>
                <a:srgbClr val="FFB81C"/>
              </a:solidFill>
              <a:highlight>
                <a:srgbClr val="003865"/>
              </a:highlight>
              <a:latin typeface="Oswald"/>
              <a:ea typeface="Oswald"/>
              <a:cs typeface="Oswald"/>
              <a:sym typeface="Oswald"/>
            </a:endParaRPr>
          </a:p>
          <a:p>
            <a:pPr indent="0" lvl="0" marL="0" rtl="0" algn="ctr">
              <a:lnSpc>
                <a:spcPct val="100000"/>
              </a:lnSpc>
              <a:spcBef>
                <a:spcPts val="1000"/>
              </a:spcBef>
              <a:spcAft>
                <a:spcPts val="0"/>
              </a:spcAft>
              <a:buClr>
                <a:schemeClr val="lt1"/>
              </a:buClr>
              <a:buSzPts val="1600"/>
              <a:buNone/>
            </a:pPr>
            <a:r>
              <a:t/>
            </a:r>
            <a:endParaRPr b="1" sz="1800">
              <a:solidFill>
                <a:srgbClr val="FFB81C"/>
              </a:solidFill>
              <a:highlight>
                <a:srgbClr val="003865"/>
              </a:highlight>
              <a:latin typeface="Noto Sans Kannada"/>
              <a:ea typeface="Noto Sans Kannada"/>
              <a:cs typeface="Noto Sans Kannada"/>
              <a:sym typeface="Noto Sans Kannada"/>
            </a:endParaRPr>
          </a:p>
          <a:p>
            <a:pPr indent="0" lvl="0" marL="0" rtl="0" algn="ctr">
              <a:lnSpc>
                <a:spcPct val="100000"/>
              </a:lnSpc>
              <a:spcBef>
                <a:spcPts val="1000"/>
              </a:spcBef>
              <a:spcAft>
                <a:spcPts val="0"/>
              </a:spcAft>
              <a:buClr>
                <a:schemeClr val="lt1"/>
              </a:buClr>
              <a:buSzPts val="1600"/>
              <a:buNone/>
            </a:pPr>
            <a:r>
              <a:rPr b="1" lang="en-CA" sz="1800">
                <a:solidFill>
                  <a:srgbClr val="FFB81C"/>
                </a:solidFill>
                <a:highlight>
                  <a:srgbClr val="003865"/>
                </a:highlight>
                <a:latin typeface="Oswald"/>
                <a:ea typeface="Oswald"/>
                <a:cs typeface="Oswald"/>
                <a:sym typeface="Oswald"/>
              </a:rPr>
              <a:t>E7.5 -</a:t>
            </a:r>
            <a:r>
              <a:rPr lang="en-CA" sz="1800">
                <a:solidFill>
                  <a:srgbClr val="FFB81C"/>
                </a:solidFill>
                <a:highlight>
                  <a:srgbClr val="003865"/>
                </a:highlight>
                <a:latin typeface="Oswald"/>
                <a:ea typeface="Oswald"/>
                <a:cs typeface="Oswald"/>
                <a:sym typeface="Oswald"/>
              </a:rPr>
              <a:t> Safety Zones on Celestial Bodies and in Outer Space</a:t>
            </a:r>
            <a:endParaRPr sz="1800">
              <a:solidFill>
                <a:srgbClr val="FFB81C"/>
              </a:solidFill>
              <a:latin typeface="Oswald"/>
              <a:ea typeface="Oswald"/>
              <a:cs typeface="Oswald"/>
              <a:sym typeface="Oswald"/>
            </a:endParaRPr>
          </a:p>
          <a:p>
            <a:pPr indent="0" lvl="0" marL="0" rtl="0" algn="ctr">
              <a:lnSpc>
                <a:spcPct val="100000"/>
              </a:lnSpc>
              <a:spcBef>
                <a:spcPts val="1000"/>
              </a:spcBef>
              <a:spcAft>
                <a:spcPts val="0"/>
              </a:spcAft>
              <a:buClr>
                <a:schemeClr val="lt1"/>
              </a:buClr>
              <a:buSzPts val="1600"/>
              <a:buNone/>
            </a:pPr>
            <a:r>
              <a:t/>
            </a:r>
            <a:endParaRPr sz="1800">
              <a:solidFill>
                <a:srgbClr val="FFB81C"/>
              </a:solidFill>
              <a:latin typeface="Oswald"/>
              <a:ea typeface="Oswald"/>
              <a:cs typeface="Oswald"/>
              <a:sym typeface="Oswald"/>
            </a:endParaRPr>
          </a:p>
          <a:p>
            <a:pPr indent="0" lvl="0" marL="0" rtl="0" algn="ctr">
              <a:lnSpc>
                <a:spcPct val="100000"/>
              </a:lnSpc>
              <a:spcBef>
                <a:spcPts val="1000"/>
              </a:spcBef>
              <a:spcAft>
                <a:spcPts val="0"/>
              </a:spcAft>
              <a:buClr>
                <a:schemeClr val="lt1"/>
              </a:buClr>
              <a:buSzPts val="1600"/>
              <a:buNone/>
            </a:pPr>
            <a:r>
              <a:t/>
            </a:r>
            <a:endParaRPr sz="1800">
              <a:solidFill>
                <a:srgbClr val="FFB81C"/>
              </a:solidFill>
              <a:latin typeface="Oswald"/>
              <a:ea typeface="Oswald"/>
              <a:cs typeface="Oswald"/>
              <a:sym typeface="Oswald"/>
            </a:endParaRPr>
          </a:p>
          <a:p>
            <a:pPr indent="0" lvl="0" marL="0" rtl="0" algn="l">
              <a:lnSpc>
                <a:spcPct val="100000"/>
              </a:lnSpc>
              <a:spcBef>
                <a:spcPts val="1000"/>
              </a:spcBef>
              <a:spcAft>
                <a:spcPts val="0"/>
              </a:spcAft>
              <a:buClr>
                <a:schemeClr val="lt1"/>
              </a:buClr>
              <a:buSzPts val="1600"/>
              <a:buNone/>
            </a:pPr>
            <a:r>
              <a:t/>
            </a:r>
            <a:endParaRPr sz="1800">
              <a:solidFill>
                <a:srgbClr val="FFB81C"/>
              </a:solidFill>
              <a:latin typeface="Oswald"/>
              <a:ea typeface="Oswald"/>
              <a:cs typeface="Oswald"/>
              <a:sym typeface="Oswald"/>
            </a:endParaRPr>
          </a:p>
          <a:p>
            <a:pPr indent="0" lvl="0" marL="0" rtl="0" algn="ctr">
              <a:lnSpc>
                <a:spcPct val="100000"/>
              </a:lnSpc>
              <a:spcBef>
                <a:spcPts val="1000"/>
              </a:spcBef>
              <a:spcAft>
                <a:spcPts val="0"/>
              </a:spcAft>
              <a:buClr>
                <a:schemeClr val="lt1"/>
              </a:buClr>
              <a:buSzPts val="1600"/>
              <a:buNone/>
            </a:pPr>
            <a:r>
              <a:rPr lang="en-CA" sz="1800">
                <a:solidFill>
                  <a:srgbClr val="FFB81C"/>
                </a:solidFill>
                <a:latin typeface="Oswald"/>
                <a:ea typeface="Oswald"/>
                <a:cs typeface="Oswald"/>
                <a:sym typeface="Oswald"/>
              </a:rPr>
              <a:t>Christopher Johnson</a:t>
            </a:r>
            <a:endParaRPr sz="1800">
              <a:solidFill>
                <a:srgbClr val="FFB81C"/>
              </a:solidFill>
              <a:latin typeface="Oswald"/>
              <a:ea typeface="Oswald"/>
              <a:cs typeface="Oswald"/>
              <a:sym typeface="Oswald"/>
            </a:endParaRPr>
          </a:p>
          <a:p>
            <a:pPr indent="0" lvl="0" marL="0" rtl="0" algn="ctr">
              <a:lnSpc>
                <a:spcPct val="100000"/>
              </a:lnSpc>
              <a:spcBef>
                <a:spcPts val="1000"/>
              </a:spcBef>
              <a:spcAft>
                <a:spcPts val="0"/>
              </a:spcAft>
              <a:buClr>
                <a:schemeClr val="lt1"/>
              </a:buClr>
              <a:buSzPts val="1600"/>
              <a:buNone/>
            </a:pPr>
            <a:r>
              <a:rPr lang="en-CA" sz="1800">
                <a:solidFill>
                  <a:srgbClr val="FFB81C"/>
                </a:solidFill>
                <a:latin typeface="Oswald"/>
                <a:ea typeface="Oswald"/>
                <a:cs typeface="Oswald"/>
                <a:sym typeface="Oswald"/>
              </a:rPr>
              <a:t>Space Law Advisor</a:t>
            </a:r>
            <a:endParaRPr sz="1800">
              <a:solidFill>
                <a:srgbClr val="FFB81C"/>
              </a:solidFill>
              <a:latin typeface="Oswald"/>
              <a:ea typeface="Oswald"/>
              <a:cs typeface="Oswald"/>
              <a:sym typeface="Oswald"/>
            </a:endParaRPr>
          </a:p>
        </p:txBody>
      </p:sp>
      <p:pic>
        <p:nvPicPr>
          <p:cNvPr descr="Text&#10;&#10;Description automatically generated with low confidence" id="86" name="Google Shape;86;p13"/>
          <p:cNvPicPr preferRelativeResize="0"/>
          <p:nvPr/>
        </p:nvPicPr>
        <p:blipFill rotWithShape="1">
          <a:blip r:embed="rId5">
            <a:alphaModFix/>
          </a:blip>
          <a:srcRect b="0" l="0" r="0" t="0"/>
          <a:stretch/>
        </p:blipFill>
        <p:spPr>
          <a:xfrm>
            <a:off x="4441946" y="4840895"/>
            <a:ext cx="3706630" cy="176291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2"/>
          <p:cNvSpPr/>
          <p:nvPr/>
        </p:nvSpPr>
        <p:spPr>
          <a:xfrm>
            <a:off x="0" y="0"/>
            <a:ext cx="12192000" cy="6858000"/>
          </a:xfrm>
          <a:prstGeom prst="rect">
            <a:avLst/>
          </a:prstGeom>
          <a:solidFill>
            <a:srgbClr val="0038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3865"/>
              </a:solidFill>
              <a:latin typeface="Calibri"/>
              <a:ea typeface="Calibri"/>
              <a:cs typeface="Calibri"/>
              <a:sym typeface="Calibri"/>
            </a:endParaRPr>
          </a:p>
        </p:txBody>
      </p:sp>
      <p:cxnSp>
        <p:nvCxnSpPr>
          <p:cNvPr id="153" name="Google Shape;153;p22"/>
          <p:cNvCxnSpPr/>
          <p:nvPr/>
        </p:nvCxnSpPr>
        <p:spPr>
          <a:xfrm>
            <a:off x="488515" y="453546"/>
            <a:ext cx="11223300" cy="0"/>
          </a:xfrm>
          <a:prstGeom prst="straightConnector1">
            <a:avLst/>
          </a:prstGeom>
          <a:noFill/>
          <a:ln cap="flat" cmpd="sng" w="12700">
            <a:solidFill>
              <a:schemeClr val="lt1"/>
            </a:solidFill>
            <a:prstDash val="solid"/>
            <a:miter lim="800000"/>
            <a:headEnd len="sm" w="sm" type="none"/>
            <a:tailEnd len="sm" w="sm" type="none"/>
          </a:ln>
        </p:spPr>
      </p:cxnSp>
      <p:cxnSp>
        <p:nvCxnSpPr>
          <p:cNvPr id="154" name="Google Shape;154;p22"/>
          <p:cNvCxnSpPr/>
          <p:nvPr/>
        </p:nvCxnSpPr>
        <p:spPr>
          <a:xfrm>
            <a:off x="488515" y="6372094"/>
            <a:ext cx="11223300" cy="0"/>
          </a:xfrm>
          <a:prstGeom prst="straightConnector1">
            <a:avLst/>
          </a:prstGeom>
          <a:noFill/>
          <a:ln cap="flat" cmpd="sng" w="12700">
            <a:solidFill>
              <a:schemeClr val="lt1"/>
            </a:solidFill>
            <a:prstDash val="solid"/>
            <a:miter lim="800000"/>
            <a:headEnd len="sm" w="sm" type="none"/>
            <a:tailEnd len="sm" w="sm" type="none"/>
          </a:ln>
        </p:spPr>
      </p:cxnSp>
      <p:sp>
        <p:nvSpPr>
          <p:cNvPr id="155" name="Google Shape;155;p22"/>
          <p:cNvSpPr txBox="1"/>
          <p:nvPr/>
        </p:nvSpPr>
        <p:spPr>
          <a:xfrm>
            <a:off x="421799" y="642825"/>
            <a:ext cx="11289900" cy="44946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CA" sz="2600">
                <a:solidFill>
                  <a:srgbClr val="FFB81C"/>
                </a:solidFill>
                <a:latin typeface="Oswald Medium"/>
                <a:ea typeface="Oswald Medium"/>
                <a:cs typeface="Oswald Medium"/>
                <a:sym typeface="Oswald Medium"/>
              </a:rPr>
              <a:t>Outer Space Treaty</a:t>
            </a:r>
            <a:endParaRPr sz="2600">
              <a:solidFill>
                <a:srgbClr val="FFB81C"/>
              </a:solidFill>
              <a:latin typeface="Oswald Medium"/>
              <a:ea typeface="Oswald Medium"/>
              <a:cs typeface="Oswald Medium"/>
              <a:sym typeface="Oswald Medium"/>
            </a:endParaRPr>
          </a:p>
          <a:p>
            <a:pPr indent="0" lvl="0" marL="0" marR="0" rtl="0" algn="just">
              <a:spcBef>
                <a:spcPts val="0"/>
              </a:spcBef>
              <a:spcAft>
                <a:spcPts val="0"/>
              </a:spcAft>
              <a:buNone/>
            </a:pPr>
            <a:r>
              <a:rPr lang="en-CA" sz="2600">
                <a:solidFill>
                  <a:srgbClr val="FFB81C"/>
                </a:solidFill>
                <a:latin typeface="Oswald Medium"/>
                <a:ea typeface="Oswald Medium"/>
                <a:cs typeface="Oswald Medium"/>
                <a:sym typeface="Oswald Medium"/>
              </a:rPr>
              <a:t>Article XII</a:t>
            </a:r>
            <a:endParaRPr sz="2600">
              <a:solidFill>
                <a:srgbClr val="FFB81C"/>
              </a:solidFill>
              <a:latin typeface="Oswald Medium"/>
              <a:ea typeface="Oswald Medium"/>
              <a:cs typeface="Oswald Medium"/>
              <a:sym typeface="Oswald Medium"/>
            </a:endParaRPr>
          </a:p>
          <a:p>
            <a:pPr indent="0" lvl="0" marL="0" marR="0" rtl="0" algn="just">
              <a:spcBef>
                <a:spcPts val="0"/>
              </a:spcBef>
              <a:spcAft>
                <a:spcPts val="0"/>
              </a:spcAft>
              <a:buNone/>
            </a:pPr>
            <a:r>
              <a:t/>
            </a:r>
            <a:endParaRPr sz="2600">
              <a:solidFill>
                <a:srgbClr val="FFB81C"/>
              </a:solidFill>
              <a:latin typeface="Oswald Medium"/>
              <a:ea typeface="Oswald Medium"/>
              <a:cs typeface="Oswald Medium"/>
              <a:sym typeface="Oswald Medium"/>
            </a:endParaRPr>
          </a:p>
          <a:p>
            <a:pPr indent="0" lvl="0" marL="0" marR="0" rtl="0" algn="just">
              <a:spcBef>
                <a:spcPts val="0"/>
              </a:spcBef>
              <a:spcAft>
                <a:spcPts val="0"/>
              </a:spcAft>
              <a:buNone/>
            </a:pPr>
            <a:r>
              <a:t/>
            </a:r>
            <a:endParaRPr sz="2600">
              <a:solidFill>
                <a:srgbClr val="FFB81C"/>
              </a:solidFill>
              <a:latin typeface="Proxima Nova"/>
              <a:ea typeface="Proxima Nova"/>
              <a:cs typeface="Proxima Nova"/>
              <a:sym typeface="Proxima Nova"/>
            </a:endParaRPr>
          </a:p>
          <a:p>
            <a:pPr indent="0" lvl="0" marL="0" marR="0" rtl="0" algn="just">
              <a:spcBef>
                <a:spcPts val="0"/>
              </a:spcBef>
              <a:spcAft>
                <a:spcPts val="0"/>
              </a:spcAft>
              <a:buSzPts val="1100"/>
              <a:buNone/>
            </a:pPr>
            <a:r>
              <a:rPr lang="en-CA" sz="2600">
                <a:solidFill>
                  <a:srgbClr val="FFB81C"/>
                </a:solidFill>
                <a:latin typeface="Proxima Nova"/>
                <a:ea typeface="Proxima Nova"/>
                <a:cs typeface="Proxima Nova"/>
                <a:sym typeface="Proxima Nova"/>
              </a:rPr>
              <a:t>All stations, installations, equipment and space vehicles on the Moon and other celestial bodies shall be open to representatives of other States Parties to the Treaty on a basis of reciprocity.</a:t>
            </a:r>
            <a:r>
              <a:rPr lang="en-CA" sz="2600">
                <a:solidFill>
                  <a:srgbClr val="EDEDED"/>
                </a:solidFill>
                <a:latin typeface="Proxima Nova"/>
                <a:ea typeface="Proxima Nova"/>
                <a:cs typeface="Proxima Nova"/>
                <a:sym typeface="Proxima Nova"/>
              </a:rPr>
              <a:t> Such representatives shall give reasonable advance notice of a projected visit, in order that appropriate consultations may be held and that maximum precautions may be taken to assure safety and to avoid interference with normal operations in the facility to be visited.</a:t>
            </a:r>
            <a:endParaRPr sz="2600">
              <a:solidFill>
                <a:srgbClr val="EDEDED"/>
              </a:solidFill>
              <a:latin typeface="Proxima Nova"/>
              <a:ea typeface="Proxima Nova"/>
              <a:cs typeface="Proxima Nova"/>
              <a:sym typeface="Proxima Nova"/>
            </a:endParaRPr>
          </a:p>
        </p:txBody>
      </p:sp>
      <p:sp>
        <p:nvSpPr>
          <p:cNvPr id="156" name="Google Shape;156;p22"/>
          <p:cNvSpPr txBox="1"/>
          <p:nvPr/>
        </p:nvSpPr>
        <p:spPr>
          <a:xfrm rot="1079626">
            <a:off x="4675814" y="767020"/>
            <a:ext cx="3893322" cy="80535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2600">
                <a:solidFill>
                  <a:srgbClr val="FFFF00"/>
                </a:solidFill>
                <a:latin typeface="Oswald Medium"/>
                <a:ea typeface="Oswald Medium"/>
                <a:cs typeface="Oswald Medium"/>
                <a:sym typeface="Oswald Medium"/>
              </a:rPr>
              <a:t>Visitation rights on the Moon</a:t>
            </a:r>
            <a:endParaRPr sz="2600">
              <a:solidFill>
                <a:srgbClr val="FFFF00"/>
              </a:solidFill>
              <a:latin typeface="Oswald Medium"/>
              <a:ea typeface="Oswald Medium"/>
              <a:cs typeface="Oswald Medium"/>
              <a:sym typeface="Oswald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descr="Map&#10;&#10;Description automatically generated" id="161" name="Google Shape;161;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2" name="Google Shape;162;p23"/>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lang="en-CA" sz="9600">
                <a:solidFill>
                  <a:schemeClr val="lt1"/>
                </a:solidFill>
                <a:latin typeface="Rubik ExtraBold"/>
                <a:ea typeface="Rubik ExtraBold"/>
                <a:cs typeface="Rubik ExtraBold"/>
                <a:sym typeface="Rubik ExtraBold"/>
              </a:rPr>
              <a:t>Safety</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CA" sz="9600">
                <a:solidFill>
                  <a:schemeClr val="lt1"/>
                </a:solidFill>
                <a:latin typeface="Rubik ExtraBold"/>
                <a:ea typeface="Rubik ExtraBold"/>
                <a:cs typeface="Rubik ExtraBold"/>
                <a:sym typeface="Rubik ExtraBold"/>
              </a:rPr>
              <a:t>Zones</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t/>
            </a:r>
            <a:endParaRPr sz="30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CA" sz="3000">
                <a:solidFill>
                  <a:schemeClr val="lt1"/>
                </a:solidFill>
                <a:latin typeface="Rubik ExtraBold"/>
                <a:ea typeface="Rubik ExtraBold"/>
                <a:cs typeface="Rubik ExtraBold"/>
                <a:sym typeface="Rubik ExtraBold"/>
              </a:rPr>
              <a:t>Found in the Artemis Accords</a:t>
            </a:r>
            <a:endParaRPr sz="3000">
              <a:solidFill>
                <a:schemeClr val="lt1"/>
              </a:solidFill>
              <a:latin typeface="Rubik ExtraBold"/>
              <a:ea typeface="Rubik ExtraBold"/>
              <a:cs typeface="Rubik ExtraBold"/>
              <a:sym typeface="Rubik ExtraBo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4"/>
          <p:cNvSpPr/>
          <p:nvPr/>
        </p:nvSpPr>
        <p:spPr>
          <a:xfrm>
            <a:off x="0" y="0"/>
            <a:ext cx="12192000" cy="6858000"/>
          </a:xfrm>
          <a:prstGeom prst="rect">
            <a:avLst/>
          </a:prstGeom>
          <a:solidFill>
            <a:srgbClr val="0038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3865"/>
              </a:solidFill>
              <a:latin typeface="Calibri"/>
              <a:ea typeface="Calibri"/>
              <a:cs typeface="Calibri"/>
              <a:sym typeface="Calibri"/>
            </a:endParaRPr>
          </a:p>
        </p:txBody>
      </p:sp>
      <p:cxnSp>
        <p:nvCxnSpPr>
          <p:cNvPr id="168" name="Google Shape;168;p24"/>
          <p:cNvCxnSpPr/>
          <p:nvPr/>
        </p:nvCxnSpPr>
        <p:spPr>
          <a:xfrm>
            <a:off x="488515" y="453546"/>
            <a:ext cx="11223300" cy="0"/>
          </a:xfrm>
          <a:prstGeom prst="straightConnector1">
            <a:avLst/>
          </a:prstGeom>
          <a:noFill/>
          <a:ln cap="flat" cmpd="sng" w="12700">
            <a:solidFill>
              <a:schemeClr val="lt1"/>
            </a:solidFill>
            <a:prstDash val="solid"/>
            <a:miter lim="800000"/>
            <a:headEnd len="sm" w="sm" type="none"/>
            <a:tailEnd len="sm" w="sm" type="none"/>
          </a:ln>
        </p:spPr>
      </p:cxnSp>
      <p:cxnSp>
        <p:nvCxnSpPr>
          <p:cNvPr id="169" name="Google Shape;169;p24"/>
          <p:cNvCxnSpPr/>
          <p:nvPr/>
        </p:nvCxnSpPr>
        <p:spPr>
          <a:xfrm>
            <a:off x="488515" y="6372094"/>
            <a:ext cx="11223300" cy="0"/>
          </a:xfrm>
          <a:prstGeom prst="straightConnector1">
            <a:avLst/>
          </a:prstGeom>
          <a:noFill/>
          <a:ln cap="flat" cmpd="sng" w="12700">
            <a:solidFill>
              <a:schemeClr val="lt1"/>
            </a:solidFill>
            <a:prstDash val="solid"/>
            <a:miter lim="800000"/>
            <a:headEnd len="sm" w="sm" type="none"/>
            <a:tailEnd len="sm" w="sm" type="none"/>
          </a:ln>
        </p:spPr>
      </p:cxnSp>
      <p:sp>
        <p:nvSpPr>
          <p:cNvPr id="170" name="Google Shape;170;p24"/>
          <p:cNvSpPr txBox="1"/>
          <p:nvPr/>
        </p:nvSpPr>
        <p:spPr>
          <a:xfrm>
            <a:off x="421799" y="642825"/>
            <a:ext cx="11289900" cy="36942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CA" sz="2600">
                <a:solidFill>
                  <a:srgbClr val="FFB81C"/>
                </a:solidFill>
                <a:latin typeface="Oswald Medium"/>
                <a:ea typeface="Oswald Medium"/>
                <a:cs typeface="Oswald Medium"/>
                <a:sym typeface="Oswald Medium"/>
              </a:rPr>
              <a:t>Artemis Accords</a:t>
            </a:r>
            <a:endParaRPr sz="2600">
              <a:solidFill>
                <a:srgbClr val="FFB81C"/>
              </a:solidFill>
              <a:latin typeface="Oswald Medium"/>
              <a:ea typeface="Oswald Medium"/>
              <a:cs typeface="Oswald Medium"/>
              <a:sym typeface="Oswald Medium"/>
            </a:endParaRPr>
          </a:p>
          <a:p>
            <a:pPr indent="0" lvl="0" marL="0" marR="0" rtl="0" algn="just">
              <a:spcBef>
                <a:spcPts val="0"/>
              </a:spcBef>
              <a:spcAft>
                <a:spcPts val="0"/>
              </a:spcAft>
              <a:buNone/>
            </a:pPr>
            <a:r>
              <a:rPr lang="en-CA" sz="2600">
                <a:solidFill>
                  <a:srgbClr val="FFB81C"/>
                </a:solidFill>
                <a:latin typeface="Oswald Medium"/>
                <a:ea typeface="Oswald Medium"/>
                <a:cs typeface="Oswald Medium"/>
                <a:sym typeface="Oswald Medium"/>
              </a:rPr>
              <a:t>Article XI - Deconfliction of Space Activities </a:t>
            </a:r>
            <a:endParaRPr sz="2600">
              <a:solidFill>
                <a:srgbClr val="FFB81C"/>
              </a:solidFill>
              <a:latin typeface="Oswald Medium"/>
              <a:ea typeface="Oswald Medium"/>
              <a:cs typeface="Oswald Medium"/>
              <a:sym typeface="Oswald Medium"/>
            </a:endParaRPr>
          </a:p>
          <a:p>
            <a:pPr indent="0" lvl="0" marL="0" marR="0" rtl="0" algn="just">
              <a:spcBef>
                <a:spcPts val="0"/>
              </a:spcBef>
              <a:spcAft>
                <a:spcPts val="0"/>
              </a:spcAft>
              <a:buNone/>
            </a:pPr>
            <a:r>
              <a:t/>
            </a:r>
            <a:endParaRPr sz="2600">
              <a:solidFill>
                <a:srgbClr val="FFB81C"/>
              </a:solidFill>
              <a:latin typeface="Oswald Medium"/>
              <a:ea typeface="Oswald Medium"/>
              <a:cs typeface="Oswald Medium"/>
              <a:sym typeface="Oswald Medium"/>
            </a:endParaRPr>
          </a:p>
          <a:p>
            <a:pPr indent="0" lvl="0" marL="0" marR="0" rtl="0" algn="just">
              <a:spcBef>
                <a:spcPts val="0"/>
              </a:spcBef>
              <a:spcAft>
                <a:spcPts val="0"/>
              </a:spcAft>
              <a:buNone/>
            </a:pPr>
            <a:r>
              <a:t/>
            </a:r>
            <a:endParaRPr sz="2600">
              <a:solidFill>
                <a:srgbClr val="FFB81C"/>
              </a:solidFill>
              <a:latin typeface="Proxima Nova"/>
              <a:ea typeface="Proxima Nova"/>
              <a:cs typeface="Proxima Nova"/>
              <a:sym typeface="Proxima Nova"/>
            </a:endParaRPr>
          </a:p>
          <a:p>
            <a:pPr indent="0" lvl="0" marL="0" marR="0" rtl="0" algn="just">
              <a:spcBef>
                <a:spcPts val="0"/>
              </a:spcBef>
              <a:spcAft>
                <a:spcPts val="0"/>
              </a:spcAft>
              <a:buSzPts val="1100"/>
              <a:buNone/>
            </a:pPr>
            <a:r>
              <a:rPr lang="en-CA" sz="2600">
                <a:solidFill>
                  <a:srgbClr val="FFB81C"/>
                </a:solidFill>
                <a:latin typeface="Proxima Nova"/>
                <a:ea typeface="Proxima Nova"/>
                <a:cs typeface="Proxima Nova"/>
                <a:sym typeface="Proxima Nova"/>
              </a:rPr>
              <a:t>5. The Signatories commit to provide each other with necessary information regarding the location and nature of space-based activities under these Accords if a Signatory has reason to believe that the other Signatories’ activities may result in harmful interference with or pose a safety hazard to its space-based activities.</a:t>
            </a:r>
            <a:endParaRPr sz="2600">
              <a:solidFill>
                <a:srgbClr val="FFB81C"/>
              </a:solidFill>
              <a:latin typeface="Proxima Nova"/>
              <a:ea typeface="Proxima Nova"/>
              <a:cs typeface="Proxima Nova"/>
              <a:sym typeface="Proxima Nov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5"/>
          <p:cNvSpPr/>
          <p:nvPr/>
        </p:nvSpPr>
        <p:spPr>
          <a:xfrm>
            <a:off x="0" y="0"/>
            <a:ext cx="12192000" cy="6858000"/>
          </a:xfrm>
          <a:prstGeom prst="rect">
            <a:avLst/>
          </a:prstGeom>
          <a:solidFill>
            <a:srgbClr val="0038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3865"/>
              </a:solidFill>
              <a:latin typeface="Calibri"/>
              <a:ea typeface="Calibri"/>
              <a:cs typeface="Calibri"/>
              <a:sym typeface="Calibri"/>
            </a:endParaRPr>
          </a:p>
        </p:txBody>
      </p:sp>
      <p:cxnSp>
        <p:nvCxnSpPr>
          <p:cNvPr id="176" name="Google Shape;176;p25"/>
          <p:cNvCxnSpPr/>
          <p:nvPr/>
        </p:nvCxnSpPr>
        <p:spPr>
          <a:xfrm>
            <a:off x="488515" y="453546"/>
            <a:ext cx="11223300" cy="0"/>
          </a:xfrm>
          <a:prstGeom prst="straightConnector1">
            <a:avLst/>
          </a:prstGeom>
          <a:noFill/>
          <a:ln cap="flat" cmpd="sng" w="12700">
            <a:solidFill>
              <a:schemeClr val="lt1"/>
            </a:solidFill>
            <a:prstDash val="solid"/>
            <a:miter lim="800000"/>
            <a:headEnd len="sm" w="sm" type="none"/>
            <a:tailEnd len="sm" w="sm" type="none"/>
          </a:ln>
        </p:spPr>
      </p:cxnSp>
      <p:cxnSp>
        <p:nvCxnSpPr>
          <p:cNvPr id="177" name="Google Shape;177;p25"/>
          <p:cNvCxnSpPr/>
          <p:nvPr/>
        </p:nvCxnSpPr>
        <p:spPr>
          <a:xfrm>
            <a:off x="488515" y="6372094"/>
            <a:ext cx="11223300" cy="0"/>
          </a:xfrm>
          <a:prstGeom prst="straightConnector1">
            <a:avLst/>
          </a:prstGeom>
          <a:noFill/>
          <a:ln cap="flat" cmpd="sng" w="12700">
            <a:solidFill>
              <a:schemeClr val="lt1"/>
            </a:solidFill>
            <a:prstDash val="solid"/>
            <a:miter lim="800000"/>
            <a:headEnd len="sm" w="sm" type="none"/>
            <a:tailEnd len="sm" w="sm" type="none"/>
          </a:ln>
        </p:spPr>
      </p:cxnSp>
      <p:sp>
        <p:nvSpPr>
          <p:cNvPr id="178" name="Google Shape;178;p25"/>
          <p:cNvSpPr txBox="1"/>
          <p:nvPr/>
        </p:nvSpPr>
        <p:spPr>
          <a:xfrm>
            <a:off x="421799" y="642825"/>
            <a:ext cx="11289900" cy="48948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CA" sz="2600">
                <a:solidFill>
                  <a:srgbClr val="FFB81C"/>
                </a:solidFill>
                <a:latin typeface="Oswald Medium"/>
                <a:ea typeface="Oswald Medium"/>
                <a:cs typeface="Oswald Medium"/>
                <a:sym typeface="Oswald Medium"/>
              </a:rPr>
              <a:t>Artemis Accords</a:t>
            </a:r>
            <a:endParaRPr sz="2600">
              <a:solidFill>
                <a:srgbClr val="FFB81C"/>
              </a:solidFill>
              <a:latin typeface="Oswald Medium"/>
              <a:ea typeface="Oswald Medium"/>
              <a:cs typeface="Oswald Medium"/>
              <a:sym typeface="Oswald Medium"/>
            </a:endParaRPr>
          </a:p>
          <a:p>
            <a:pPr indent="0" lvl="0" marL="0" marR="0" rtl="0" algn="just">
              <a:spcBef>
                <a:spcPts val="0"/>
              </a:spcBef>
              <a:spcAft>
                <a:spcPts val="0"/>
              </a:spcAft>
              <a:buNone/>
            </a:pPr>
            <a:r>
              <a:rPr lang="en-CA" sz="2600">
                <a:solidFill>
                  <a:srgbClr val="FFB81C"/>
                </a:solidFill>
                <a:latin typeface="Oswald Medium"/>
                <a:ea typeface="Oswald Medium"/>
                <a:cs typeface="Oswald Medium"/>
                <a:sym typeface="Oswald Medium"/>
              </a:rPr>
              <a:t>Article XI - Deconfliction of Space Activities </a:t>
            </a:r>
            <a:endParaRPr sz="2600">
              <a:solidFill>
                <a:srgbClr val="FFB81C"/>
              </a:solidFill>
              <a:latin typeface="Oswald Medium"/>
              <a:ea typeface="Oswald Medium"/>
              <a:cs typeface="Oswald Medium"/>
              <a:sym typeface="Oswald Medium"/>
            </a:endParaRPr>
          </a:p>
          <a:p>
            <a:pPr indent="0" lvl="0" marL="0" marR="0" rtl="0" algn="just">
              <a:spcBef>
                <a:spcPts val="0"/>
              </a:spcBef>
              <a:spcAft>
                <a:spcPts val="0"/>
              </a:spcAft>
              <a:buNone/>
            </a:pPr>
            <a:r>
              <a:t/>
            </a:r>
            <a:endParaRPr sz="2600">
              <a:solidFill>
                <a:srgbClr val="FFB81C"/>
              </a:solidFill>
              <a:latin typeface="Oswald Medium"/>
              <a:ea typeface="Oswald Medium"/>
              <a:cs typeface="Oswald Medium"/>
              <a:sym typeface="Oswald Medium"/>
            </a:endParaRPr>
          </a:p>
          <a:p>
            <a:pPr indent="0" lvl="0" marL="0" marR="0" rtl="0" algn="just">
              <a:spcBef>
                <a:spcPts val="0"/>
              </a:spcBef>
              <a:spcAft>
                <a:spcPts val="0"/>
              </a:spcAft>
              <a:buSzPts val="1100"/>
              <a:buNone/>
            </a:pPr>
            <a:r>
              <a:t/>
            </a:r>
            <a:endParaRPr sz="2600">
              <a:solidFill>
                <a:srgbClr val="FFB81C"/>
              </a:solidFill>
              <a:latin typeface="Proxima Nova"/>
              <a:ea typeface="Proxima Nova"/>
              <a:cs typeface="Proxima Nova"/>
              <a:sym typeface="Proxima Nova"/>
            </a:endParaRPr>
          </a:p>
          <a:p>
            <a:pPr indent="0" lvl="0" marL="0" marR="0" rtl="0" algn="just">
              <a:spcBef>
                <a:spcPts val="0"/>
              </a:spcBef>
              <a:spcAft>
                <a:spcPts val="0"/>
              </a:spcAft>
              <a:buSzPts val="1100"/>
              <a:buNone/>
            </a:pPr>
            <a:r>
              <a:rPr lang="en-CA" sz="2600">
                <a:solidFill>
                  <a:srgbClr val="FFB81C"/>
                </a:solidFill>
                <a:latin typeface="Proxima Nova"/>
                <a:ea typeface="Proxima Nova"/>
                <a:cs typeface="Proxima Nova"/>
                <a:sym typeface="Proxima Nova"/>
              </a:rPr>
              <a:t>7. In order to implement their obligations under the Outer Space Treaty, the Signatories intend to provide notification of their activities and commit to coordinating with any relevant actor to avoid harmful interference. </a:t>
            </a:r>
            <a:r>
              <a:rPr lang="en-CA" sz="2600">
                <a:solidFill>
                  <a:srgbClr val="EDEDED"/>
                </a:solidFill>
                <a:latin typeface="Proxima Nova"/>
                <a:ea typeface="Proxima Nova"/>
                <a:cs typeface="Proxima Nova"/>
                <a:sym typeface="Proxima Nova"/>
              </a:rPr>
              <a:t>The area wherein this notification and coordination will be implemented to avoid harmful interference is referred to as a ‘safety zone’. </a:t>
            </a:r>
            <a:r>
              <a:rPr lang="en-CA" sz="2600">
                <a:solidFill>
                  <a:srgbClr val="FFB81C"/>
                </a:solidFill>
                <a:latin typeface="Proxima Nova"/>
                <a:ea typeface="Proxima Nova"/>
                <a:cs typeface="Proxima Nova"/>
                <a:sym typeface="Proxima Nova"/>
              </a:rPr>
              <a:t>A safety zone should be the area in which nominal operations of a relevant activity or an anomalous event could reasonably cause harmful interference. </a:t>
            </a:r>
            <a:r>
              <a:rPr lang="en-CA" sz="2600">
                <a:solidFill>
                  <a:srgbClr val="EDEDED"/>
                </a:solidFill>
                <a:latin typeface="Proxima Nova"/>
                <a:ea typeface="Proxima Nova"/>
                <a:cs typeface="Proxima Nova"/>
                <a:sym typeface="Proxima Nova"/>
              </a:rPr>
              <a:t>The Signatories intend to observe the following principles related to safety zones:</a:t>
            </a:r>
            <a:endParaRPr sz="2600">
              <a:solidFill>
                <a:srgbClr val="EDEDED"/>
              </a:solidFill>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6"/>
          <p:cNvSpPr/>
          <p:nvPr/>
        </p:nvSpPr>
        <p:spPr>
          <a:xfrm>
            <a:off x="0" y="0"/>
            <a:ext cx="12192000" cy="6858000"/>
          </a:xfrm>
          <a:prstGeom prst="rect">
            <a:avLst/>
          </a:prstGeom>
          <a:solidFill>
            <a:srgbClr val="0038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3865"/>
              </a:solidFill>
              <a:latin typeface="Calibri"/>
              <a:ea typeface="Calibri"/>
              <a:cs typeface="Calibri"/>
              <a:sym typeface="Calibri"/>
            </a:endParaRPr>
          </a:p>
        </p:txBody>
      </p:sp>
      <p:cxnSp>
        <p:nvCxnSpPr>
          <p:cNvPr id="184" name="Google Shape;184;p26"/>
          <p:cNvCxnSpPr/>
          <p:nvPr/>
        </p:nvCxnSpPr>
        <p:spPr>
          <a:xfrm>
            <a:off x="488515" y="453546"/>
            <a:ext cx="11223300" cy="0"/>
          </a:xfrm>
          <a:prstGeom prst="straightConnector1">
            <a:avLst/>
          </a:prstGeom>
          <a:noFill/>
          <a:ln cap="flat" cmpd="sng" w="12700">
            <a:solidFill>
              <a:schemeClr val="lt1"/>
            </a:solidFill>
            <a:prstDash val="solid"/>
            <a:miter lim="800000"/>
            <a:headEnd len="sm" w="sm" type="none"/>
            <a:tailEnd len="sm" w="sm" type="none"/>
          </a:ln>
        </p:spPr>
      </p:cxnSp>
      <p:cxnSp>
        <p:nvCxnSpPr>
          <p:cNvPr id="185" name="Google Shape;185;p26"/>
          <p:cNvCxnSpPr/>
          <p:nvPr/>
        </p:nvCxnSpPr>
        <p:spPr>
          <a:xfrm>
            <a:off x="488515" y="6372094"/>
            <a:ext cx="11223300" cy="0"/>
          </a:xfrm>
          <a:prstGeom prst="straightConnector1">
            <a:avLst/>
          </a:prstGeom>
          <a:noFill/>
          <a:ln cap="flat" cmpd="sng" w="12700">
            <a:solidFill>
              <a:schemeClr val="lt1"/>
            </a:solidFill>
            <a:prstDash val="solid"/>
            <a:miter lim="800000"/>
            <a:headEnd len="sm" w="sm" type="none"/>
            <a:tailEnd len="sm" w="sm" type="none"/>
          </a:ln>
        </p:spPr>
      </p:cxnSp>
      <p:sp>
        <p:nvSpPr>
          <p:cNvPr id="186" name="Google Shape;186;p26"/>
          <p:cNvSpPr txBox="1"/>
          <p:nvPr/>
        </p:nvSpPr>
        <p:spPr>
          <a:xfrm>
            <a:off x="421799" y="642825"/>
            <a:ext cx="11289900" cy="56952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CA" sz="2600">
                <a:solidFill>
                  <a:srgbClr val="FFB81C"/>
                </a:solidFill>
                <a:latin typeface="Oswald Medium"/>
                <a:ea typeface="Oswald Medium"/>
                <a:cs typeface="Oswald Medium"/>
                <a:sym typeface="Oswald Medium"/>
              </a:rPr>
              <a:t>Artemis Accords</a:t>
            </a:r>
            <a:endParaRPr sz="2600">
              <a:solidFill>
                <a:srgbClr val="FFB81C"/>
              </a:solidFill>
              <a:latin typeface="Oswald Medium"/>
              <a:ea typeface="Oswald Medium"/>
              <a:cs typeface="Oswald Medium"/>
              <a:sym typeface="Oswald Medium"/>
            </a:endParaRPr>
          </a:p>
          <a:p>
            <a:pPr indent="0" lvl="0" marL="0" marR="0" rtl="0" algn="just">
              <a:spcBef>
                <a:spcPts val="0"/>
              </a:spcBef>
              <a:spcAft>
                <a:spcPts val="0"/>
              </a:spcAft>
              <a:buNone/>
            </a:pPr>
            <a:r>
              <a:rPr lang="en-CA" sz="2600">
                <a:solidFill>
                  <a:srgbClr val="FFB81C"/>
                </a:solidFill>
                <a:latin typeface="Oswald Medium"/>
                <a:ea typeface="Oswald Medium"/>
                <a:cs typeface="Oswald Medium"/>
                <a:sym typeface="Oswald Medium"/>
              </a:rPr>
              <a:t>Article XI - Deconfliction of Space Activities </a:t>
            </a:r>
            <a:endParaRPr sz="2600">
              <a:solidFill>
                <a:srgbClr val="FFB81C"/>
              </a:solidFill>
              <a:latin typeface="Oswald Medium"/>
              <a:ea typeface="Oswald Medium"/>
              <a:cs typeface="Oswald Medium"/>
              <a:sym typeface="Oswald Medium"/>
            </a:endParaRPr>
          </a:p>
          <a:p>
            <a:pPr indent="0" lvl="0" marL="0" marR="0" rtl="0" algn="just">
              <a:spcBef>
                <a:spcPts val="0"/>
              </a:spcBef>
              <a:spcAft>
                <a:spcPts val="0"/>
              </a:spcAft>
              <a:buNone/>
            </a:pPr>
            <a:r>
              <a:t/>
            </a:r>
            <a:endParaRPr sz="2600">
              <a:solidFill>
                <a:srgbClr val="FFB81C"/>
              </a:solidFill>
              <a:latin typeface="Oswald Medium"/>
              <a:ea typeface="Oswald Medium"/>
              <a:cs typeface="Oswald Medium"/>
              <a:sym typeface="Oswald Medium"/>
            </a:endParaRPr>
          </a:p>
          <a:p>
            <a:pPr indent="0" lvl="0" marL="0" marR="0" rtl="0" algn="just">
              <a:spcBef>
                <a:spcPts val="0"/>
              </a:spcBef>
              <a:spcAft>
                <a:spcPts val="0"/>
              </a:spcAft>
              <a:buSzPts val="1100"/>
              <a:buNone/>
            </a:pPr>
            <a:r>
              <a:t/>
            </a:r>
            <a:endParaRPr sz="2600">
              <a:solidFill>
                <a:srgbClr val="FFB81C"/>
              </a:solidFill>
              <a:latin typeface="Proxima Nova"/>
              <a:ea typeface="Proxima Nova"/>
              <a:cs typeface="Proxima Nova"/>
              <a:sym typeface="Proxima Nova"/>
            </a:endParaRPr>
          </a:p>
          <a:p>
            <a:pPr indent="0" lvl="0" marL="0" marR="0" rtl="0" algn="just">
              <a:spcBef>
                <a:spcPts val="0"/>
              </a:spcBef>
              <a:spcAft>
                <a:spcPts val="0"/>
              </a:spcAft>
              <a:buSzPts val="1100"/>
              <a:buNone/>
            </a:pPr>
            <a:r>
              <a:rPr lang="en-CA" sz="2600">
                <a:solidFill>
                  <a:srgbClr val="EDEDED"/>
                </a:solidFill>
                <a:latin typeface="Proxima Nova"/>
                <a:ea typeface="Proxima Nova"/>
                <a:cs typeface="Proxima Nova"/>
                <a:sym typeface="Proxima Nova"/>
              </a:rPr>
              <a:t>7. The Signatories intend to observe the following principles related to safety zones:</a:t>
            </a:r>
            <a:endParaRPr sz="2600">
              <a:solidFill>
                <a:srgbClr val="EDEDED"/>
              </a:solidFill>
              <a:latin typeface="Proxima Nova"/>
              <a:ea typeface="Proxima Nova"/>
              <a:cs typeface="Proxima Nova"/>
              <a:sym typeface="Proxima Nova"/>
            </a:endParaRPr>
          </a:p>
          <a:p>
            <a:pPr indent="0" lvl="0" marL="0" marR="0" rtl="0" algn="just">
              <a:spcBef>
                <a:spcPts val="0"/>
              </a:spcBef>
              <a:spcAft>
                <a:spcPts val="0"/>
              </a:spcAft>
              <a:buSzPts val="1100"/>
              <a:buNone/>
            </a:pPr>
            <a:r>
              <a:t/>
            </a:r>
            <a:endParaRPr sz="2600">
              <a:solidFill>
                <a:srgbClr val="FFB81C"/>
              </a:solidFill>
              <a:latin typeface="Proxima Nova"/>
              <a:ea typeface="Proxima Nova"/>
              <a:cs typeface="Proxima Nova"/>
              <a:sym typeface="Proxima Nova"/>
            </a:endParaRPr>
          </a:p>
          <a:p>
            <a:pPr indent="0" lvl="0" marL="0" marR="0" rtl="0" algn="just">
              <a:spcBef>
                <a:spcPts val="0"/>
              </a:spcBef>
              <a:spcAft>
                <a:spcPts val="0"/>
              </a:spcAft>
              <a:buSzPts val="1100"/>
              <a:buNone/>
            </a:pPr>
            <a:r>
              <a:rPr lang="en-CA" sz="2600">
                <a:solidFill>
                  <a:srgbClr val="FFB81C"/>
                </a:solidFill>
                <a:latin typeface="Proxima Nova"/>
                <a:ea typeface="Proxima Nova"/>
                <a:cs typeface="Proxima Nova"/>
                <a:sym typeface="Proxima Nova"/>
              </a:rPr>
              <a:t>(a) The size and scope of the safety zone, as well as the notice and coordination, should reflect the nature of the operations being conducted and the environment that such operations are conducted in; </a:t>
            </a:r>
            <a:endParaRPr sz="2600">
              <a:solidFill>
                <a:srgbClr val="FFB81C"/>
              </a:solidFill>
              <a:latin typeface="Proxima Nova"/>
              <a:ea typeface="Proxima Nova"/>
              <a:cs typeface="Proxima Nova"/>
              <a:sym typeface="Proxima Nova"/>
            </a:endParaRPr>
          </a:p>
          <a:p>
            <a:pPr indent="0" lvl="0" marL="0" marR="0" rtl="0" algn="just">
              <a:spcBef>
                <a:spcPts val="0"/>
              </a:spcBef>
              <a:spcAft>
                <a:spcPts val="0"/>
              </a:spcAft>
              <a:buSzPts val="1100"/>
              <a:buNone/>
            </a:pPr>
            <a:r>
              <a:t/>
            </a:r>
            <a:endParaRPr sz="2600">
              <a:solidFill>
                <a:srgbClr val="FFB81C"/>
              </a:solidFill>
              <a:latin typeface="Proxima Nova"/>
              <a:ea typeface="Proxima Nova"/>
              <a:cs typeface="Proxima Nova"/>
              <a:sym typeface="Proxima Nova"/>
            </a:endParaRPr>
          </a:p>
          <a:p>
            <a:pPr indent="0" lvl="0" marL="0" marR="0" rtl="0" algn="just">
              <a:spcBef>
                <a:spcPts val="0"/>
              </a:spcBef>
              <a:spcAft>
                <a:spcPts val="0"/>
              </a:spcAft>
              <a:buSzPts val="1100"/>
              <a:buNone/>
            </a:pPr>
            <a:r>
              <a:rPr lang="en-CA" sz="2600">
                <a:solidFill>
                  <a:srgbClr val="EDEDED"/>
                </a:solidFill>
                <a:latin typeface="Proxima Nova"/>
                <a:ea typeface="Proxima Nova"/>
                <a:cs typeface="Proxima Nova"/>
                <a:sym typeface="Proxima Nova"/>
              </a:rPr>
              <a:t>(b) The size and scope of the safety zone should be determined in a reasonable manner leveraging commonly accepted scientific and engineering principles;</a:t>
            </a:r>
            <a:endParaRPr sz="2600">
              <a:solidFill>
                <a:srgbClr val="EDEDED"/>
              </a:solidFill>
              <a:latin typeface="Proxima Nova"/>
              <a:ea typeface="Proxima Nova"/>
              <a:cs typeface="Proxima Nova"/>
              <a:sym typeface="Proxima Nov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7"/>
          <p:cNvSpPr/>
          <p:nvPr/>
        </p:nvSpPr>
        <p:spPr>
          <a:xfrm>
            <a:off x="0" y="0"/>
            <a:ext cx="12192000" cy="6858000"/>
          </a:xfrm>
          <a:prstGeom prst="rect">
            <a:avLst/>
          </a:prstGeom>
          <a:solidFill>
            <a:srgbClr val="0038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3865"/>
              </a:solidFill>
              <a:latin typeface="Calibri"/>
              <a:ea typeface="Calibri"/>
              <a:cs typeface="Calibri"/>
              <a:sym typeface="Calibri"/>
            </a:endParaRPr>
          </a:p>
        </p:txBody>
      </p:sp>
      <p:cxnSp>
        <p:nvCxnSpPr>
          <p:cNvPr id="192" name="Google Shape;192;p27"/>
          <p:cNvCxnSpPr/>
          <p:nvPr/>
        </p:nvCxnSpPr>
        <p:spPr>
          <a:xfrm>
            <a:off x="488515" y="453546"/>
            <a:ext cx="11223300" cy="0"/>
          </a:xfrm>
          <a:prstGeom prst="straightConnector1">
            <a:avLst/>
          </a:prstGeom>
          <a:noFill/>
          <a:ln cap="flat" cmpd="sng" w="12700">
            <a:solidFill>
              <a:schemeClr val="lt1"/>
            </a:solidFill>
            <a:prstDash val="solid"/>
            <a:miter lim="800000"/>
            <a:headEnd len="sm" w="sm" type="none"/>
            <a:tailEnd len="sm" w="sm" type="none"/>
          </a:ln>
        </p:spPr>
      </p:cxnSp>
      <p:cxnSp>
        <p:nvCxnSpPr>
          <p:cNvPr id="193" name="Google Shape;193;p27"/>
          <p:cNvCxnSpPr/>
          <p:nvPr/>
        </p:nvCxnSpPr>
        <p:spPr>
          <a:xfrm>
            <a:off x="488515" y="6372094"/>
            <a:ext cx="11223300" cy="0"/>
          </a:xfrm>
          <a:prstGeom prst="straightConnector1">
            <a:avLst/>
          </a:prstGeom>
          <a:noFill/>
          <a:ln cap="flat" cmpd="sng" w="12700">
            <a:solidFill>
              <a:schemeClr val="lt1"/>
            </a:solidFill>
            <a:prstDash val="solid"/>
            <a:miter lim="800000"/>
            <a:headEnd len="sm" w="sm" type="none"/>
            <a:tailEnd len="sm" w="sm" type="none"/>
          </a:ln>
        </p:spPr>
      </p:cxnSp>
      <p:sp>
        <p:nvSpPr>
          <p:cNvPr id="194" name="Google Shape;194;p27"/>
          <p:cNvSpPr txBox="1"/>
          <p:nvPr/>
        </p:nvSpPr>
        <p:spPr>
          <a:xfrm>
            <a:off x="421799" y="642825"/>
            <a:ext cx="11289900" cy="52950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CA" sz="2600">
                <a:solidFill>
                  <a:srgbClr val="FFB81C"/>
                </a:solidFill>
                <a:latin typeface="Oswald Medium"/>
                <a:ea typeface="Oswald Medium"/>
                <a:cs typeface="Oswald Medium"/>
                <a:sym typeface="Oswald Medium"/>
              </a:rPr>
              <a:t>Artemis Accords</a:t>
            </a:r>
            <a:endParaRPr sz="2600">
              <a:solidFill>
                <a:srgbClr val="FFB81C"/>
              </a:solidFill>
              <a:latin typeface="Oswald Medium"/>
              <a:ea typeface="Oswald Medium"/>
              <a:cs typeface="Oswald Medium"/>
              <a:sym typeface="Oswald Medium"/>
            </a:endParaRPr>
          </a:p>
          <a:p>
            <a:pPr indent="0" lvl="0" marL="0" marR="0" rtl="0" algn="just">
              <a:spcBef>
                <a:spcPts val="0"/>
              </a:spcBef>
              <a:spcAft>
                <a:spcPts val="0"/>
              </a:spcAft>
              <a:buNone/>
            </a:pPr>
            <a:r>
              <a:rPr lang="en-CA" sz="2600">
                <a:solidFill>
                  <a:srgbClr val="FFB81C"/>
                </a:solidFill>
                <a:latin typeface="Oswald Medium"/>
                <a:ea typeface="Oswald Medium"/>
                <a:cs typeface="Oswald Medium"/>
                <a:sym typeface="Oswald Medium"/>
              </a:rPr>
              <a:t>Article XI - Deconfliction of Space Activities </a:t>
            </a:r>
            <a:endParaRPr sz="2600">
              <a:solidFill>
                <a:srgbClr val="FFB81C"/>
              </a:solidFill>
              <a:latin typeface="Oswald Medium"/>
              <a:ea typeface="Oswald Medium"/>
              <a:cs typeface="Oswald Medium"/>
              <a:sym typeface="Oswald Medium"/>
            </a:endParaRPr>
          </a:p>
          <a:p>
            <a:pPr indent="0" lvl="0" marL="0" marR="0" rtl="0" algn="just">
              <a:spcBef>
                <a:spcPts val="0"/>
              </a:spcBef>
              <a:spcAft>
                <a:spcPts val="0"/>
              </a:spcAft>
              <a:buNone/>
            </a:pPr>
            <a:r>
              <a:t/>
            </a:r>
            <a:endParaRPr sz="2600">
              <a:solidFill>
                <a:srgbClr val="FFB81C"/>
              </a:solidFill>
              <a:latin typeface="Oswald Medium"/>
              <a:ea typeface="Oswald Medium"/>
              <a:cs typeface="Oswald Medium"/>
              <a:sym typeface="Oswald Medium"/>
            </a:endParaRPr>
          </a:p>
          <a:p>
            <a:pPr indent="0" lvl="0" marL="0" marR="0" rtl="0" algn="just">
              <a:spcBef>
                <a:spcPts val="0"/>
              </a:spcBef>
              <a:spcAft>
                <a:spcPts val="0"/>
              </a:spcAft>
              <a:buSzPts val="1100"/>
              <a:buNone/>
            </a:pPr>
            <a:r>
              <a:t/>
            </a:r>
            <a:endParaRPr sz="2600">
              <a:solidFill>
                <a:srgbClr val="FFB81C"/>
              </a:solidFill>
              <a:latin typeface="Proxima Nova"/>
              <a:ea typeface="Proxima Nova"/>
              <a:cs typeface="Proxima Nova"/>
              <a:sym typeface="Proxima Nova"/>
            </a:endParaRPr>
          </a:p>
          <a:p>
            <a:pPr indent="0" lvl="0" marL="0" marR="0" rtl="0" algn="just">
              <a:spcBef>
                <a:spcPts val="0"/>
              </a:spcBef>
              <a:spcAft>
                <a:spcPts val="0"/>
              </a:spcAft>
              <a:buSzPts val="1100"/>
              <a:buNone/>
            </a:pPr>
            <a:r>
              <a:rPr lang="en-CA" sz="2600">
                <a:solidFill>
                  <a:srgbClr val="FFB81C"/>
                </a:solidFill>
                <a:latin typeface="Proxima Nova"/>
                <a:ea typeface="Proxima Nova"/>
                <a:cs typeface="Proxima Nova"/>
                <a:sym typeface="Proxima Nova"/>
              </a:rPr>
              <a:t>(c) The nature and existence of safety zones is expected to change over time reflecting the status of the relevant operation. </a:t>
            </a:r>
            <a:r>
              <a:rPr lang="en-CA" sz="2600">
                <a:solidFill>
                  <a:srgbClr val="EDEDED"/>
                </a:solidFill>
                <a:latin typeface="Proxima Nova"/>
                <a:ea typeface="Proxima Nova"/>
                <a:cs typeface="Proxima Nova"/>
                <a:sym typeface="Proxima Nova"/>
              </a:rPr>
              <a:t>If the nature of an operation changes, the operating Signatory should alter the size and scope of the corresponding safety zone as appropriate.</a:t>
            </a:r>
            <a:r>
              <a:rPr lang="en-CA" sz="2600">
                <a:solidFill>
                  <a:srgbClr val="FFB81C"/>
                </a:solidFill>
                <a:latin typeface="Proxima Nova"/>
                <a:ea typeface="Proxima Nova"/>
                <a:cs typeface="Proxima Nova"/>
                <a:sym typeface="Proxima Nova"/>
              </a:rPr>
              <a:t> Safety zones will ultimately be temporary, ending when the relevant operation ceases; and </a:t>
            </a:r>
            <a:endParaRPr sz="2600">
              <a:solidFill>
                <a:srgbClr val="FFB81C"/>
              </a:solidFill>
              <a:latin typeface="Proxima Nova"/>
              <a:ea typeface="Proxima Nova"/>
              <a:cs typeface="Proxima Nova"/>
              <a:sym typeface="Proxima Nova"/>
            </a:endParaRPr>
          </a:p>
          <a:p>
            <a:pPr indent="0" lvl="0" marL="0" marR="0" rtl="0" algn="just">
              <a:spcBef>
                <a:spcPts val="0"/>
              </a:spcBef>
              <a:spcAft>
                <a:spcPts val="0"/>
              </a:spcAft>
              <a:buSzPts val="1100"/>
              <a:buNone/>
            </a:pPr>
            <a:r>
              <a:t/>
            </a:r>
            <a:endParaRPr sz="2600">
              <a:solidFill>
                <a:srgbClr val="FFB81C"/>
              </a:solidFill>
              <a:latin typeface="Proxima Nova"/>
              <a:ea typeface="Proxima Nova"/>
              <a:cs typeface="Proxima Nova"/>
              <a:sym typeface="Proxima Nova"/>
            </a:endParaRPr>
          </a:p>
          <a:p>
            <a:pPr indent="0" lvl="0" marL="0" marR="0" rtl="0" algn="just">
              <a:spcBef>
                <a:spcPts val="0"/>
              </a:spcBef>
              <a:spcAft>
                <a:spcPts val="0"/>
              </a:spcAft>
              <a:buSzPts val="1100"/>
              <a:buNone/>
            </a:pPr>
            <a:r>
              <a:rPr lang="en-CA" sz="2600">
                <a:solidFill>
                  <a:srgbClr val="EDEDED"/>
                </a:solidFill>
                <a:latin typeface="Proxima Nova"/>
                <a:ea typeface="Proxima Nova"/>
                <a:cs typeface="Proxima Nova"/>
                <a:sym typeface="Proxima Nova"/>
              </a:rPr>
              <a:t>(d) The Signatories should promptly notify each other as well as the Secretary-General of the United Nations of the establishment, alteration, or end of any safety zone, consistent with Article XI of the Outer Space Treaty</a:t>
            </a:r>
            <a:r>
              <a:rPr lang="en-CA" sz="2600">
                <a:solidFill>
                  <a:srgbClr val="FFB81C"/>
                </a:solidFill>
                <a:latin typeface="Proxima Nova"/>
                <a:ea typeface="Proxima Nova"/>
                <a:cs typeface="Proxima Nova"/>
                <a:sym typeface="Proxima Nova"/>
              </a:rPr>
              <a:t>.</a:t>
            </a:r>
            <a:endParaRPr sz="2600">
              <a:solidFill>
                <a:srgbClr val="FFB81C"/>
              </a:solidFill>
              <a:latin typeface="Proxima Nova"/>
              <a:ea typeface="Proxima Nova"/>
              <a:cs typeface="Proxima Nova"/>
              <a:sym typeface="Proxima Nova"/>
            </a:endParaRPr>
          </a:p>
        </p:txBody>
      </p:sp>
      <p:sp>
        <p:nvSpPr>
          <p:cNvPr id="195" name="Google Shape;195;p27"/>
          <p:cNvSpPr txBox="1"/>
          <p:nvPr/>
        </p:nvSpPr>
        <p:spPr>
          <a:xfrm rot="1079626">
            <a:off x="6961814" y="995620"/>
            <a:ext cx="3893322" cy="80535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2600">
                <a:solidFill>
                  <a:srgbClr val="FFFF00"/>
                </a:solidFill>
                <a:latin typeface="Oswald Medium"/>
                <a:ea typeface="Oswald Medium"/>
                <a:cs typeface="Oswald Medium"/>
                <a:sym typeface="Oswald Medium"/>
              </a:rPr>
              <a:t>Safety zones are not permanent</a:t>
            </a:r>
            <a:endParaRPr sz="2600">
              <a:solidFill>
                <a:srgbClr val="FFFF00"/>
              </a:solidFill>
              <a:latin typeface="Oswald Medium"/>
              <a:ea typeface="Oswald Medium"/>
              <a:cs typeface="Oswald Medium"/>
              <a:sym typeface="Oswald Medium"/>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8"/>
          <p:cNvSpPr/>
          <p:nvPr/>
        </p:nvSpPr>
        <p:spPr>
          <a:xfrm>
            <a:off x="0" y="0"/>
            <a:ext cx="12192000" cy="6858000"/>
          </a:xfrm>
          <a:prstGeom prst="rect">
            <a:avLst/>
          </a:prstGeom>
          <a:solidFill>
            <a:srgbClr val="0038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3865"/>
              </a:solidFill>
              <a:latin typeface="Calibri"/>
              <a:ea typeface="Calibri"/>
              <a:cs typeface="Calibri"/>
              <a:sym typeface="Calibri"/>
            </a:endParaRPr>
          </a:p>
        </p:txBody>
      </p:sp>
      <p:cxnSp>
        <p:nvCxnSpPr>
          <p:cNvPr id="201" name="Google Shape;201;p28"/>
          <p:cNvCxnSpPr/>
          <p:nvPr/>
        </p:nvCxnSpPr>
        <p:spPr>
          <a:xfrm>
            <a:off x="488515" y="453546"/>
            <a:ext cx="11223300" cy="0"/>
          </a:xfrm>
          <a:prstGeom prst="straightConnector1">
            <a:avLst/>
          </a:prstGeom>
          <a:noFill/>
          <a:ln cap="flat" cmpd="sng" w="12700">
            <a:solidFill>
              <a:schemeClr val="lt1"/>
            </a:solidFill>
            <a:prstDash val="solid"/>
            <a:miter lim="800000"/>
            <a:headEnd len="sm" w="sm" type="none"/>
            <a:tailEnd len="sm" w="sm" type="none"/>
          </a:ln>
        </p:spPr>
      </p:cxnSp>
      <p:cxnSp>
        <p:nvCxnSpPr>
          <p:cNvPr id="202" name="Google Shape;202;p28"/>
          <p:cNvCxnSpPr/>
          <p:nvPr/>
        </p:nvCxnSpPr>
        <p:spPr>
          <a:xfrm>
            <a:off x="488515" y="6372094"/>
            <a:ext cx="11223300" cy="0"/>
          </a:xfrm>
          <a:prstGeom prst="straightConnector1">
            <a:avLst/>
          </a:prstGeom>
          <a:noFill/>
          <a:ln cap="flat" cmpd="sng" w="12700">
            <a:solidFill>
              <a:schemeClr val="lt1"/>
            </a:solidFill>
            <a:prstDash val="solid"/>
            <a:miter lim="800000"/>
            <a:headEnd len="sm" w="sm" type="none"/>
            <a:tailEnd len="sm" w="sm" type="none"/>
          </a:ln>
        </p:spPr>
      </p:cxnSp>
      <p:sp>
        <p:nvSpPr>
          <p:cNvPr id="203" name="Google Shape;203;p28"/>
          <p:cNvSpPr txBox="1"/>
          <p:nvPr/>
        </p:nvSpPr>
        <p:spPr>
          <a:xfrm>
            <a:off x="421799" y="642825"/>
            <a:ext cx="11289900" cy="36942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CA" sz="2600">
                <a:solidFill>
                  <a:srgbClr val="FFB81C"/>
                </a:solidFill>
                <a:latin typeface="Oswald Medium"/>
                <a:ea typeface="Oswald Medium"/>
                <a:cs typeface="Oswald Medium"/>
                <a:sym typeface="Oswald Medium"/>
              </a:rPr>
              <a:t>Artemis Accords</a:t>
            </a:r>
            <a:endParaRPr sz="2600">
              <a:solidFill>
                <a:srgbClr val="FFB81C"/>
              </a:solidFill>
              <a:latin typeface="Oswald Medium"/>
              <a:ea typeface="Oswald Medium"/>
              <a:cs typeface="Oswald Medium"/>
              <a:sym typeface="Oswald Medium"/>
            </a:endParaRPr>
          </a:p>
          <a:p>
            <a:pPr indent="0" lvl="0" marL="0" marR="0" rtl="0" algn="just">
              <a:spcBef>
                <a:spcPts val="0"/>
              </a:spcBef>
              <a:spcAft>
                <a:spcPts val="0"/>
              </a:spcAft>
              <a:buNone/>
            </a:pPr>
            <a:r>
              <a:rPr lang="en-CA" sz="2600">
                <a:solidFill>
                  <a:srgbClr val="FFB81C"/>
                </a:solidFill>
                <a:latin typeface="Oswald Medium"/>
                <a:ea typeface="Oswald Medium"/>
                <a:cs typeface="Oswald Medium"/>
                <a:sym typeface="Oswald Medium"/>
              </a:rPr>
              <a:t>Article XI - Deconfliction of Space Activities </a:t>
            </a:r>
            <a:endParaRPr sz="2600">
              <a:solidFill>
                <a:srgbClr val="FFB81C"/>
              </a:solidFill>
              <a:latin typeface="Oswald Medium"/>
              <a:ea typeface="Oswald Medium"/>
              <a:cs typeface="Oswald Medium"/>
              <a:sym typeface="Oswald Medium"/>
            </a:endParaRPr>
          </a:p>
          <a:p>
            <a:pPr indent="0" lvl="0" marL="0" marR="0" rtl="0" algn="just">
              <a:spcBef>
                <a:spcPts val="0"/>
              </a:spcBef>
              <a:spcAft>
                <a:spcPts val="0"/>
              </a:spcAft>
              <a:buNone/>
            </a:pPr>
            <a:r>
              <a:t/>
            </a:r>
            <a:endParaRPr sz="2600">
              <a:solidFill>
                <a:srgbClr val="FFB81C"/>
              </a:solidFill>
              <a:latin typeface="Oswald Medium"/>
              <a:ea typeface="Oswald Medium"/>
              <a:cs typeface="Oswald Medium"/>
              <a:sym typeface="Oswald Medium"/>
            </a:endParaRPr>
          </a:p>
          <a:p>
            <a:pPr indent="0" lvl="0" marL="0" marR="0" rtl="0" algn="just">
              <a:spcBef>
                <a:spcPts val="0"/>
              </a:spcBef>
              <a:spcAft>
                <a:spcPts val="0"/>
              </a:spcAft>
              <a:buSzPts val="1100"/>
              <a:buNone/>
            </a:pPr>
            <a:r>
              <a:t/>
            </a:r>
            <a:endParaRPr sz="2600">
              <a:solidFill>
                <a:srgbClr val="FFB81C"/>
              </a:solidFill>
              <a:latin typeface="Proxima Nova"/>
              <a:ea typeface="Proxima Nova"/>
              <a:cs typeface="Proxima Nova"/>
              <a:sym typeface="Proxima Nova"/>
            </a:endParaRPr>
          </a:p>
          <a:p>
            <a:pPr indent="0" lvl="0" marL="0" marR="0" rtl="0" algn="just">
              <a:spcBef>
                <a:spcPts val="0"/>
              </a:spcBef>
              <a:spcAft>
                <a:spcPts val="0"/>
              </a:spcAft>
              <a:buSzPts val="1100"/>
              <a:buNone/>
            </a:pPr>
            <a:r>
              <a:rPr lang="en-CA" sz="2600">
                <a:solidFill>
                  <a:srgbClr val="FFB81C"/>
                </a:solidFill>
                <a:latin typeface="Proxima Nova"/>
                <a:ea typeface="Proxima Nova"/>
                <a:cs typeface="Proxima Nova"/>
                <a:sym typeface="Proxima Nova"/>
              </a:rPr>
              <a:t>8. The Signatory maintaining a safety zone commits, upon request, to provide any Signatory with the basis for the area in accordance with the national rules and regulations applicable to each Signatory.</a:t>
            </a:r>
            <a:endParaRPr sz="2600">
              <a:solidFill>
                <a:srgbClr val="FFB81C"/>
              </a:solidFill>
              <a:latin typeface="Proxima Nova"/>
              <a:ea typeface="Proxima Nova"/>
              <a:cs typeface="Proxima Nova"/>
              <a:sym typeface="Proxima Nova"/>
            </a:endParaRPr>
          </a:p>
          <a:p>
            <a:pPr indent="0" lvl="0" marL="0" marR="0" rtl="0" algn="just">
              <a:spcBef>
                <a:spcPts val="0"/>
              </a:spcBef>
              <a:spcAft>
                <a:spcPts val="0"/>
              </a:spcAft>
              <a:buSzPts val="1100"/>
              <a:buNone/>
            </a:pPr>
            <a:r>
              <a:t/>
            </a:r>
            <a:endParaRPr sz="2600">
              <a:solidFill>
                <a:srgbClr val="FFB81C"/>
              </a:solidFill>
              <a:latin typeface="Proxima Nova"/>
              <a:ea typeface="Proxima Nova"/>
              <a:cs typeface="Proxima Nova"/>
              <a:sym typeface="Proxima Nova"/>
            </a:endParaRPr>
          </a:p>
          <a:p>
            <a:pPr indent="0" lvl="0" marL="0" marR="0" rtl="0" algn="just">
              <a:spcBef>
                <a:spcPts val="0"/>
              </a:spcBef>
              <a:spcAft>
                <a:spcPts val="0"/>
              </a:spcAft>
              <a:buSzPts val="1100"/>
              <a:buNone/>
            </a:pPr>
            <a:r>
              <a:t/>
            </a:r>
            <a:endParaRPr sz="2600">
              <a:solidFill>
                <a:srgbClr val="FFB81C"/>
              </a:solidFill>
              <a:latin typeface="Proxima Nova"/>
              <a:ea typeface="Proxima Nova"/>
              <a:cs typeface="Proxima Nova"/>
              <a:sym typeface="Proxima Nova"/>
            </a:endParaRPr>
          </a:p>
        </p:txBody>
      </p:sp>
      <p:sp>
        <p:nvSpPr>
          <p:cNvPr id="204" name="Google Shape;204;p28"/>
          <p:cNvSpPr txBox="1"/>
          <p:nvPr/>
        </p:nvSpPr>
        <p:spPr>
          <a:xfrm rot="1079626">
            <a:off x="6885614" y="1071820"/>
            <a:ext cx="3893322" cy="80535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2600">
                <a:solidFill>
                  <a:srgbClr val="FFFF00"/>
                </a:solidFill>
                <a:latin typeface="Oswald Medium"/>
                <a:ea typeface="Oswald Medium"/>
                <a:cs typeface="Oswald Medium"/>
                <a:sym typeface="Oswald Medium"/>
              </a:rPr>
              <a:t>Safety zones are between Artemis partners</a:t>
            </a:r>
            <a:endParaRPr sz="2600">
              <a:solidFill>
                <a:srgbClr val="FFFF00"/>
              </a:solidFill>
              <a:latin typeface="Oswald Medium"/>
              <a:ea typeface="Oswald Medium"/>
              <a:cs typeface="Oswald Medium"/>
              <a:sym typeface="Oswald Medium"/>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9"/>
          <p:cNvSpPr/>
          <p:nvPr/>
        </p:nvSpPr>
        <p:spPr>
          <a:xfrm>
            <a:off x="0" y="0"/>
            <a:ext cx="12192000" cy="6858000"/>
          </a:xfrm>
          <a:prstGeom prst="rect">
            <a:avLst/>
          </a:prstGeom>
          <a:solidFill>
            <a:srgbClr val="0038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3865"/>
              </a:solidFill>
              <a:latin typeface="Calibri"/>
              <a:ea typeface="Calibri"/>
              <a:cs typeface="Calibri"/>
              <a:sym typeface="Calibri"/>
            </a:endParaRPr>
          </a:p>
        </p:txBody>
      </p:sp>
      <p:cxnSp>
        <p:nvCxnSpPr>
          <p:cNvPr id="210" name="Google Shape;210;p29"/>
          <p:cNvCxnSpPr/>
          <p:nvPr/>
        </p:nvCxnSpPr>
        <p:spPr>
          <a:xfrm>
            <a:off x="488515" y="453546"/>
            <a:ext cx="11223300" cy="0"/>
          </a:xfrm>
          <a:prstGeom prst="straightConnector1">
            <a:avLst/>
          </a:prstGeom>
          <a:noFill/>
          <a:ln cap="flat" cmpd="sng" w="12700">
            <a:solidFill>
              <a:schemeClr val="lt1"/>
            </a:solidFill>
            <a:prstDash val="solid"/>
            <a:miter lim="800000"/>
            <a:headEnd len="sm" w="sm" type="none"/>
            <a:tailEnd len="sm" w="sm" type="none"/>
          </a:ln>
        </p:spPr>
      </p:cxnSp>
      <p:cxnSp>
        <p:nvCxnSpPr>
          <p:cNvPr id="211" name="Google Shape;211;p29"/>
          <p:cNvCxnSpPr/>
          <p:nvPr/>
        </p:nvCxnSpPr>
        <p:spPr>
          <a:xfrm>
            <a:off x="488515" y="6372094"/>
            <a:ext cx="11223300" cy="0"/>
          </a:xfrm>
          <a:prstGeom prst="straightConnector1">
            <a:avLst/>
          </a:prstGeom>
          <a:noFill/>
          <a:ln cap="flat" cmpd="sng" w="12700">
            <a:solidFill>
              <a:schemeClr val="lt1"/>
            </a:solidFill>
            <a:prstDash val="solid"/>
            <a:miter lim="800000"/>
            <a:headEnd len="sm" w="sm" type="none"/>
            <a:tailEnd len="sm" w="sm" type="none"/>
          </a:ln>
        </p:spPr>
      </p:cxnSp>
      <p:sp>
        <p:nvSpPr>
          <p:cNvPr id="212" name="Google Shape;212;p29"/>
          <p:cNvSpPr txBox="1"/>
          <p:nvPr/>
        </p:nvSpPr>
        <p:spPr>
          <a:xfrm>
            <a:off x="421799" y="642825"/>
            <a:ext cx="11289900" cy="52950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CA" sz="2600">
                <a:solidFill>
                  <a:srgbClr val="FFB81C"/>
                </a:solidFill>
                <a:latin typeface="Oswald Medium"/>
                <a:ea typeface="Oswald Medium"/>
                <a:cs typeface="Oswald Medium"/>
                <a:sym typeface="Oswald Medium"/>
              </a:rPr>
              <a:t>Artemis Accords</a:t>
            </a:r>
            <a:endParaRPr sz="2600">
              <a:solidFill>
                <a:srgbClr val="FFB81C"/>
              </a:solidFill>
              <a:latin typeface="Oswald Medium"/>
              <a:ea typeface="Oswald Medium"/>
              <a:cs typeface="Oswald Medium"/>
              <a:sym typeface="Oswald Medium"/>
            </a:endParaRPr>
          </a:p>
          <a:p>
            <a:pPr indent="0" lvl="0" marL="0" marR="0" rtl="0" algn="just">
              <a:spcBef>
                <a:spcPts val="0"/>
              </a:spcBef>
              <a:spcAft>
                <a:spcPts val="0"/>
              </a:spcAft>
              <a:buNone/>
            </a:pPr>
            <a:r>
              <a:rPr lang="en-CA" sz="2600">
                <a:solidFill>
                  <a:srgbClr val="FFB81C"/>
                </a:solidFill>
                <a:latin typeface="Oswald Medium"/>
                <a:ea typeface="Oswald Medium"/>
                <a:cs typeface="Oswald Medium"/>
                <a:sym typeface="Oswald Medium"/>
              </a:rPr>
              <a:t>Article XI - Deconfliction of Space Activities </a:t>
            </a:r>
            <a:endParaRPr sz="2600">
              <a:solidFill>
                <a:srgbClr val="FFB81C"/>
              </a:solidFill>
              <a:latin typeface="Oswald Medium"/>
              <a:ea typeface="Oswald Medium"/>
              <a:cs typeface="Oswald Medium"/>
              <a:sym typeface="Oswald Medium"/>
            </a:endParaRPr>
          </a:p>
          <a:p>
            <a:pPr indent="0" lvl="0" marL="0" marR="0" rtl="0" algn="just">
              <a:spcBef>
                <a:spcPts val="0"/>
              </a:spcBef>
              <a:spcAft>
                <a:spcPts val="0"/>
              </a:spcAft>
              <a:buNone/>
            </a:pPr>
            <a:r>
              <a:t/>
            </a:r>
            <a:endParaRPr sz="2600">
              <a:solidFill>
                <a:srgbClr val="FFB81C"/>
              </a:solidFill>
              <a:latin typeface="Oswald Medium"/>
              <a:ea typeface="Oswald Medium"/>
              <a:cs typeface="Oswald Medium"/>
              <a:sym typeface="Oswald Medium"/>
            </a:endParaRPr>
          </a:p>
          <a:p>
            <a:pPr indent="0" lvl="0" marL="0" marR="0" rtl="0" algn="just">
              <a:spcBef>
                <a:spcPts val="0"/>
              </a:spcBef>
              <a:spcAft>
                <a:spcPts val="0"/>
              </a:spcAft>
              <a:buSzPts val="1100"/>
              <a:buNone/>
            </a:pPr>
            <a:r>
              <a:t/>
            </a:r>
            <a:endParaRPr sz="2600">
              <a:solidFill>
                <a:srgbClr val="FFB81C"/>
              </a:solidFill>
              <a:latin typeface="Proxima Nova"/>
              <a:ea typeface="Proxima Nova"/>
              <a:cs typeface="Proxima Nova"/>
              <a:sym typeface="Proxima Nova"/>
            </a:endParaRPr>
          </a:p>
          <a:p>
            <a:pPr indent="0" lvl="0" marL="0" marR="0" rtl="0" algn="just">
              <a:spcBef>
                <a:spcPts val="0"/>
              </a:spcBef>
              <a:spcAft>
                <a:spcPts val="0"/>
              </a:spcAft>
              <a:buSzPts val="1100"/>
              <a:buNone/>
            </a:pPr>
            <a:r>
              <a:rPr lang="en-CA" sz="2600">
                <a:solidFill>
                  <a:srgbClr val="FFB81C"/>
                </a:solidFill>
                <a:latin typeface="Proxima Nova"/>
                <a:ea typeface="Proxima Nova"/>
                <a:cs typeface="Proxima Nova"/>
                <a:sym typeface="Proxima Nova"/>
              </a:rPr>
              <a:t>9. The Signatory establishing, maintaining, or ending a safety zone should do so in a manner that protects public and private personnel, equipment, and operations from harmful interference. </a:t>
            </a:r>
            <a:r>
              <a:rPr lang="en-CA" sz="2600">
                <a:solidFill>
                  <a:srgbClr val="EDEDED"/>
                </a:solidFill>
                <a:latin typeface="Proxima Nova"/>
                <a:ea typeface="Proxima Nova"/>
                <a:cs typeface="Proxima Nova"/>
                <a:sym typeface="Proxima Nova"/>
              </a:rPr>
              <a:t>The Signatories should, as appropriate, make relevant information regarding such safety zones, including the extent and general nature of operations taking place within them, available to the public as soon as practicable and feasible, while taking into account appropriate protections for proprietary and export-controlled information.</a:t>
            </a:r>
            <a:endParaRPr sz="2600">
              <a:solidFill>
                <a:srgbClr val="EDEDED"/>
              </a:solidFill>
              <a:latin typeface="Proxima Nova"/>
              <a:ea typeface="Proxima Nova"/>
              <a:cs typeface="Proxima Nova"/>
              <a:sym typeface="Proxima Nova"/>
            </a:endParaRPr>
          </a:p>
          <a:p>
            <a:pPr indent="0" lvl="0" marL="0" marR="0" rtl="0" algn="just">
              <a:spcBef>
                <a:spcPts val="0"/>
              </a:spcBef>
              <a:spcAft>
                <a:spcPts val="0"/>
              </a:spcAft>
              <a:buSzPts val="1100"/>
              <a:buNone/>
            </a:pPr>
            <a:r>
              <a:t/>
            </a:r>
            <a:endParaRPr sz="2600">
              <a:solidFill>
                <a:srgbClr val="FFB81C"/>
              </a:solidFill>
              <a:latin typeface="Proxima Nova"/>
              <a:ea typeface="Proxima Nova"/>
              <a:cs typeface="Proxima Nova"/>
              <a:sym typeface="Proxima Nova"/>
            </a:endParaRPr>
          </a:p>
          <a:p>
            <a:pPr indent="0" lvl="0" marL="0" marR="0" rtl="0" algn="just">
              <a:spcBef>
                <a:spcPts val="0"/>
              </a:spcBef>
              <a:spcAft>
                <a:spcPts val="0"/>
              </a:spcAft>
              <a:buSzPts val="1100"/>
              <a:buNone/>
            </a:pPr>
            <a:r>
              <a:t/>
            </a:r>
            <a:endParaRPr sz="2600">
              <a:solidFill>
                <a:srgbClr val="FFB81C"/>
              </a:solidFill>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0"/>
          <p:cNvSpPr/>
          <p:nvPr/>
        </p:nvSpPr>
        <p:spPr>
          <a:xfrm>
            <a:off x="0" y="0"/>
            <a:ext cx="12192000" cy="6858000"/>
          </a:xfrm>
          <a:prstGeom prst="rect">
            <a:avLst/>
          </a:prstGeom>
          <a:solidFill>
            <a:srgbClr val="0038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3865"/>
              </a:solidFill>
              <a:latin typeface="Calibri"/>
              <a:ea typeface="Calibri"/>
              <a:cs typeface="Calibri"/>
              <a:sym typeface="Calibri"/>
            </a:endParaRPr>
          </a:p>
        </p:txBody>
      </p:sp>
      <p:cxnSp>
        <p:nvCxnSpPr>
          <p:cNvPr id="218" name="Google Shape;218;p30"/>
          <p:cNvCxnSpPr/>
          <p:nvPr/>
        </p:nvCxnSpPr>
        <p:spPr>
          <a:xfrm>
            <a:off x="488515" y="453546"/>
            <a:ext cx="11223300" cy="0"/>
          </a:xfrm>
          <a:prstGeom prst="straightConnector1">
            <a:avLst/>
          </a:prstGeom>
          <a:noFill/>
          <a:ln cap="flat" cmpd="sng" w="12700">
            <a:solidFill>
              <a:schemeClr val="lt1"/>
            </a:solidFill>
            <a:prstDash val="solid"/>
            <a:miter lim="800000"/>
            <a:headEnd len="sm" w="sm" type="none"/>
            <a:tailEnd len="sm" w="sm" type="none"/>
          </a:ln>
        </p:spPr>
      </p:cxnSp>
      <p:cxnSp>
        <p:nvCxnSpPr>
          <p:cNvPr id="219" name="Google Shape;219;p30"/>
          <p:cNvCxnSpPr/>
          <p:nvPr/>
        </p:nvCxnSpPr>
        <p:spPr>
          <a:xfrm>
            <a:off x="488515" y="6372094"/>
            <a:ext cx="11223300" cy="0"/>
          </a:xfrm>
          <a:prstGeom prst="straightConnector1">
            <a:avLst/>
          </a:prstGeom>
          <a:noFill/>
          <a:ln cap="flat" cmpd="sng" w="12700">
            <a:solidFill>
              <a:schemeClr val="lt1"/>
            </a:solidFill>
            <a:prstDash val="solid"/>
            <a:miter lim="800000"/>
            <a:headEnd len="sm" w="sm" type="none"/>
            <a:tailEnd len="sm" w="sm" type="none"/>
          </a:ln>
        </p:spPr>
      </p:cxnSp>
      <p:sp>
        <p:nvSpPr>
          <p:cNvPr id="220" name="Google Shape;220;p30"/>
          <p:cNvSpPr txBox="1"/>
          <p:nvPr/>
        </p:nvSpPr>
        <p:spPr>
          <a:xfrm>
            <a:off x="421799" y="642825"/>
            <a:ext cx="11289900" cy="44946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CA" sz="2600">
                <a:solidFill>
                  <a:srgbClr val="FFB81C"/>
                </a:solidFill>
                <a:latin typeface="Oswald Medium"/>
                <a:ea typeface="Oswald Medium"/>
                <a:cs typeface="Oswald Medium"/>
                <a:sym typeface="Oswald Medium"/>
              </a:rPr>
              <a:t>Artemis Accords</a:t>
            </a:r>
            <a:endParaRPr sz="2600">
              <a:solidFill>
                <a:srgbClr val="FFB81C"/>
              </a:solidFill>
              <a:latin typeface="Oswald Medium"/>
              <a:ea typeface="Oswald Medium"/>
              <a:cs typeface="Oswald Medium"/>
              <a:sym typeface="Oswald Medium"/>
            </a:endParaRPr>
          </a:p>
          <a:p>
            <a:pPr indent="0" lvl="0" marL="0" marR="0" rtl="0" algn="just">
              <a:spcBef>
                <a:spcPts val="0"/>
              </a:spcBef>
              <a:spcAft>
                <a:spcPts val="0"/>
              </a:spcAft>
              <a:buNone/>
            </a:pPr>
            <a:r>
              <a:rPr lang="en-CA" sz="2600">
                <a:solidFill>
                  <a:srgbClr val="FFB81C"/>
                </a:solidFill>
                <a:latin typeface="Oswald Medium"/>
                <a:ea typeface="Oswald Medium"/>
                <a:cs typeface="Oswald Medium"/>
                <a:sym typeface="Oswald Medium"/>
              </a:rPr>
              <a:t>Article XI - Deconfliction of Space Activities </a:t>
            </a:r>
            <a:endParaRPr sz="2600">
              <a:solidFill>
                <a:srgbClr val="FFB81C"/>
              </a:solidFill>
              <a:latin typeface="Oswald Medium"/>
              <a:ea typeface="Oswald Medium"/>
              <a:cs typeface="Oswald Medium"/>
              <a:sym typeface="Oswald Medium"/>
            </a:endParaRPr>
          </a:p>
          <a:p>
            <a:pPr indent="0" lvl="0" marL="0" marR="0" rtl="0" algn="just">
              <a:spcBef>
                <a:spcPts val="0"/>
              </a:spcBef>
              <a:spcAft>
                <a:spcPts val="0"/>
              </a:spcAft>
              <a:buNone/>
            </a:pPr>
            <a:r>
              <a:t/>
            </a:r>
            <a:endParaRPr sz="2600">
              <a:solidFill>
                <a:srgbClr val="FFB81C"/>
              </a:solidFill>
              <a:latin typeface="Oswald Medium"/>
              <a:ea typeface="Oswald Medium"/>
              <a:cs typeface="Oswald Medium"/>
              <a:sym typeface="Oswald Medium"/>
            </a:endParaRPr>
          </a:p>
          <a:p>
            <a:pPr indent="0" lvl="0" marL="0" marR="0" rtl="0" algn="just">
              <a:spcBef>
                <a:spcPts val="0"/>
              </a:spcBef>
              <a:spcAft>
                <a:spcPts val="0"/>
              </a:spcAft>
              <a:buSzPts val="1100"/>
              <a:buNone/>
            </a:pPr>
            <a:r>
              <a:t/>
            </a:r>
            <a:endParaRPr sz="2600">
              <a:solidFill>
                <a:srgbClr val="FFB81C"/>
              </a:solidFill>
              <a:latin typeface="Proxima Nova"/>
              <a:ea typeface="Proxima Nova"/>
              <a:cs typeface="Proxima Nova"/>
              <a:sym typeface="Proxima Nova"/>
            </a:endParaRPr>
          </a:p>
          <a:p>
            <a:pPr indent="0" lvl="0" marL="0" marR="0" rtl="0" algn="just">
              <a:spcBef>
                <a:spcPts val="0"/>
              </a:spcBef>
              <a:spcAft>
                <a:spcPts val="0"/>
              </a:spcAft>
              <a:buSzPts val="1100"/>
              <a:buNone/>
            </a:pPr>
            <a:r>
              <a:rPr lang="en-CA" sz="2600">
                <a:solidFill>
                  <a:srgbClr val="FFB81C"/>
                </a:solidFill>
                <a:latin typeface="Proxima Nova"/>
                <a:ea typeface="Proxima Nova"/>
                <a:cs typeface="Proxima Nova"/>
                <a:sym typeface="Proxima Nova"/>
              </a:rPr>
              <a:t>10. The Signatories commit to respect reasonable safety zones to avoid harmful interference with operations under these Accords, including by providing prior notification to and coordinating with each other before conducting operations in a safety zone established pursuant to these Accords.</a:t>
            </a:r>
            <a:endParaRPr sz="2600">
              <a:solidFill>
                <a:srgbClr val="EDEDED"/>
              </a:solidFill>
              <a:latin typeface="Proxima Nova"/>
              <a:ea typeface="Proxima Nova"/>
              <a:cs typeface="Proxima Nova"/>
              <a:sym typeface="Proxima Nova"/>
            </a:endParaRPr>
          </a:p>
          <a:p>
            <a:pPr indent="0" lvl="0" marL="0" marR="0" rtl="0" algn="just">
              <a:spcBef>
                <a:spcPts val="0"/>
              </a:spcBef>
              <a:spcAft>
                <a:spcPts val="0"/>
              </a:spcAft>
              <a:buSzPts val="1100"/>
              <a:buNone/>
            </a:pPr>
            <a:r>
              <a:t/>
            </a:r>
            <a:endParaRPr sz="2600">
              <a:solidFill>
                <a:srgbClr val="FFB81C"/>
              </a:solidFill>
              <a:latin typeface="Proxima Nova"/>
              <a:ea typeface="Proxima Nova"/>
              <a:cs typeface="Proxima Nova"/>
              <a:sym typeface="Proxima Nova"/>
            </a:endParaRPr>
          </a:p>
          <a:p>
            <a:pPr indent="0" lvl="0" marL="0" marR="0" rtl="0" algn="just">
              <a:spcBef>
                <a:spcPts val="0"/>
              </a:spcBef>
              <a:spcAft>
                <a:spcPts val="0"/>
              </a:spcAft>
              <a:buSzPts val="1100"/>
              <a:buNone/>
            </a:pPr>
            <a:r>
              <a:t/>
            </a:r>
            <a:endParaRPr sz="2600">
              <a:solidFill>
                <a:srgbClr val="FFB81C"/>
              </a:solidFill>
              <a:latin typeface="Proxima Nova"/>
              <a:ea typeface="Proxima Nova"/>
              <a:cs typeface="Proxima Nova"/>
              <a:sym typeface="Proxima Nov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1"/>
          <p:cNvSpPr/>
          <p:nvPr/>
        </p:nvSpPr>
        <p:spPr>
          <a:xfrm>
            <a:off x="0" y="0"/>
            <a:ext cx="12192000" cy="6858000"/>
          </a:xfrm>
          <a:prstGeom prst="rect">
            <a:avLst/>
          </a:prstGeom>
          <a:solidFill>
            <a:srgbClr val="0038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3865"/>
              </a:solidFill>
              <a:latin typeface="Calibri"/>
              <a:ea typeface="Calibri"/>
              <a:cs typeface="Calibri"/>
              <a:sym typeface="Calibri"/>
            </a:endParaRPr>
          </a:p>
        </p:txBody>
      </p:sp>
      <p:cxnSp>
        <p:nvCxnSpPr>
          <p:cNvPr id="226" name="Google Shape;226;p31"/>
          <p:cNvCxnSpPr/>
          <p:nvPr/>
        </p:nvCxnSpPr>
        <p:spPr>
          <a:xfrm>
            <a:off x="488515" y="453546"/>
            <a:ext cx="11223300" cy="0"/>
          </a:xfrm>
          <a:prstGeom prst="straightConnector1">
            <a:avLst/>
          </a:prstGeom>
          <a:noFill/>
          <a:ln cap="flat" cmpd="sng" w="12700">
            <a:solidFill>
              <a:schemeClr val="lt1"/>
            </a:solidFill>
            <a:prstDash val="solid"/>
            <a:miter lim="800000"/>
            <a:headEnd len="sm" w="sm" type="none"/>
            <a:tailEnd len="sm" w="sm" type="none"/>
          </a:ln>
        </p:spPr>
      </p:cxnSp>
      <p:cxnSp>
        <p:nvCxnSpPr>
          <p:cNvPr id="227" name="Google Shape;227;p31"/>
          <p:cNvCxnSpPr/>
          <p:nvPr/>
        </p:nvCxnSpPr>
        <p:spPr>
          <a:xfrm>
            <a:off x="488515" y="6372094"/>
            <a:ext cx="11223300" cy="0"/>
          </a:xfrm>
          <a:prstGeom prst="straightConnector1">
            <a:avLst/>
          </a:prstGeom>
          <a:noFill/>
          <a:ln cap="flat" cmpd="sng" w="12700">
            <a:solidFill>
              <a:schemeClr val="lt1"/>
            </a:solidFill>
            <a:prstDash val="solid"/>
            <a:miter lim="800000"/>
            <a:headEnd len="sm" w="sm" type="none"/>
            <a:tailEnd len="sm" w="sm" type="none"/>
          </a:ln>
        </p:spPr>
      </p:cxnSp>
      <p:sp>
        <p:nvSpPr>
          <p:cNvPr id="228" name="Google Shape;228;p31"/>
          <p:cNvSpPr txBox="1"/>
          <p:nvPr/>
        </p:nvSpPr>
        <p:spPr>
          <a:xfrm>
            <a:off x="421799" y="642825"/>
            <a:ext cx="11289900" cy="64956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CA" sz="2600">
                <a:solidFill>
                  <a:srgbClr val="FFB81C"/>
                </a:solidFill>
                <a:latin typeface="Oswald Medium"/>
                <a:ea typeface="Oswald Medium"/>
                <a:cs typeface="Oswald Medium"/>
                <a:sym typeface="Oswald Medium"/>
              </a:rPr>
              <a:t>Artemis Accords</a:t>
            </a:r>
            <a:endParaRPr sz="2600">
              <a:solidFill>
                <a:srgbClr val="FFB81C"/>
              </a:solidFill>
              <a:latin typeface="Oswald Medium"/>
              <a:ea typeface="Oswald Medium"/>
              <a:cs typeface="Oswald Medium"/>
              <a:sym typeface="Oswald Medium"/>
            </a:endParaRPr>
          </a:p>
          <a:p>
            <a:pPr indent="0" lvl="0" marL="0" marR="0" rtl="0" algn="just">
              <a:spcBef>
                <a:spcPts val="0"/>
              </a:spcBef>
              <a:spcAft>
                <a:spcPts val="0"/>
              </a:spcAft>
              <a:buNone/>
            </a:pPr>
            <a:r>
              <a:rPr lang="en-CA" sz="2600">
                <a:solidFill>
                  <a:srgbClr val="FFB81C"/>
                </a:solidFill>
                <a:latin typeface="Oswald Medium"/>
                <a:ea typeface="Oswald Medium"/>
                <a:cs typeface="Oswald Medium"/>
                <a:sym typeface="Oswald Medium"/>
              </a:rPr>
              <a:t>Article XI - Deconfliction of Space Activities </a:t>
            </a:r>
            <a:endParaRPr sz="2600">
              <a:solidFill>
                <a:srgbClr val="FFB81C"/>
              </a:solidFill>
              <a:latin typeface="Oswald Medium"/>
              <a:ea typeface="Oswald Medium"/>
              <a:cs typeface="Oswald Medium"/>
              <a:sym typeface="Oswald Medium"/>
            </a:endParaRPr>
          </a:p>
          <a:p>
            <a:pPr indent="0" lvl="0" marL="0" marR="0" rtl="0" algn="just">
              <a:spcBef>
                <a:spcPts val="0"/>
              </a:spcBef>
              <a:spcAft>
                <a:spcPts val="0"/>
              </a:spcAft>
              <a:buNone/>
            </a:pPr>
            <a:r>
              <a:t/>
            </a:r>
            <a:endParaRPr sz="2600">
              <a:solidFill>
                <a:srgbClr val="FFB81C"/>
              </a:solidFill>
              <a:latin typeface="Oswald Medium"/>
              <a:ea typeface="Oswald Medium"/>
              <a:cs typeface="Oswald Medium"/>
              <a:sym typeface="Oswald Medium"/>
            </a:endParaRPr>
          </a:p>
          <a:p>
            <a:pPr indent="0" lvl="0" marL="0" marR="0" rtl="0" algn="just">
              <a:spcBef>
                <a:spcPts val="0"/>
              </a:spcBef>
              <a:spcAft>
                <a:spcPts val="0"/>
              </a:spcAft>
              <a:buSzPts val="1100"/>
              <a:buNone/>
            </a:pPr>
            <a:r>
              <a:t/>
            </a:r>
            <a:endParaRPr sz="2600">
              <a:solidFill>
                <a:srgbClr val="FFB81C"/>
              </a:solidFill>
              <a:latin typeface="Proxima Nova"/>
              <a:ea typeface="Proxima Nova"/>
              <a:cs typeface="Proxima Nova"/>
              <a:sym typeface="Proxima Nova"/>
            </a:endParaRPr>
          </a:p>
          <a:p>
            <a:pPr indent="0" lvl="0" marL="0" marR="0" rtl="0" algn="just">
              <a:spcBef>
                <a:spcPts val="0"/>
              </a:spcBef>
              <a:spcAft>
                <a:spcPts val="0"/>
              </a:spcAft>
              <a:buSzPts val="1100"/>
              <a:buNone/>
            </a:pPr>
            <a:r>
              <a:rPr lang="en-CA" sz="2600">
                <a:solidFill>
                  <a:srgbClr val="FFB81C"/>
                </a:solidFill>
                <a:latin typeface="Proxima Nova"/>
                <a:ea typeface="Proxima Nova"/>
                <a:cs typeface="Proxima Nova"/>
                <a:sym typeface="Proxima Nova"/>
              </a:rPr>
              <a:t>11. The Signatories commit to use safety zones, which will be expected to change, evolve, or end based on the status of the specific activity, in a manner that encourages scientific discovery and technology demonstration, as well as the safe and efficient extraction and utilization of space resources in support of sustainable space exploration and other operations. </a:t>
            </a:r>
            <a:r>
              <a:rPr lang="en-CA" sz="2600">
                <a:solidFill>
                  <a:srgbClr val="EDEDED"/>
                </a:solidFill>
                <a:latin typeface="Proxima Nova"/>
                <a:ea typeface="Proxima Nova"/>
                <a:cs typeface="Proxima Nova"/>
                <a:sym typeface="Proxima Nova"/>
              </a:rPr>
              <a:t>The Signatories commit to respect the principle of free access to all areas of celestial bodies and all other provisions of the Outer Space Treaty in their use of safety zones.</a:t>
            </a:r>
            <a:r>
              <a:rPr lang="en-CA" sz="2600">
                <a:solidFill>
                  <a:srgbClr val="FFB81C"/>
                </a:solidFill>
                <a:latin typeface="Proxima Nova"/>
                <a:ea typeface="Proxima Nova"/>
                <a:cs typeface="Proxima Nova"/>
                <a:sym typeface="Proxima Nova"/>
              </a:rPr>
              <a:t> The Signatories further commit to adjust their usage of safety zones over time based on mutual experiences and consultations with each other and the international community.</a:t>
            </a:r>
            <a:endParaRPr sz="2600">
              <a:solidFill>
                <a:srgbClr val="EDEDED"/>
              </a:solidFill>
              <a:latin typeface="Proxima Nova"/>
              <a:ea typeface="Proxima Nova"/>
              <a:cs typeface="Proxima Nova"/>
              <a:sym typeface="Proxima Nova"/>
            </a:endParaRPr>
          </a:p>
          <a:p>
            <a:pPr indent="0" lvl="0" marL="0" marR="0" rtl="0" algn="just">
              <a:spcBef>
                <a:spcPts val="0"/>
              </a:spcBef>
              <a:spcAft>
                <a:spcPts val="0"/>
              </a:spcAft>
              <a:buSzPts val="1100"/>
              <a:buNone/>
            </a:pPr>
            <a:r>
              <a:t/>
            </a:r>
            <a:endParaRPr sz="2600">
              <a:solidFill>
                <a:srgbClr val="FFB81C"/>
              </a:solidFill>
              <a:latin typeface="Proxima Nova"/>
              <a:ea typeface="Proxima Nova"/>
              <a:cs typeface="Proxima Nova"/>
              <a:sym typeface="Proxima Nova"/>
            </a:endParaRPr>
          </a:p>
          <a:p>
            <a:pPr indent="0" lvl="0" marL="0" marR="0" rtl="0" algn="just">
              <a:spcBef>
                <a:spcPts val="0"/>
              </a:spcBef>
              <a:spcAft>
                <a:spcPts val="0"/>
              </a:spcAft>
              <a:buSzPts val="1100"/>
              <a:buNone/>
            </a:pPr>
            <a:r>
              <a:t/>
            </a:r>
            <a:endParaRPr sz="2600">
              <a:solidFill>
                <a:srgbClr val="FFB81C"/>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4"/>
          <p:cNvSpPr/>
          <p:nvPr/>
        </p:nvSpPr>
        <p:spPr>
          <a:xfrm>
            <a:off x="0" y="0"/>
            <a:ext cx="12192000" cy="6858000"/>
          </a:xfrm>
          <a:prstGeom prst="rect">
            <a:avLst/>
          </a:prstGeom>
          <a:solidFill>
            <a:srgbClr val="003865">
              <a:alpha val="196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4"/>
          <p:cNvSpPr/>
          <p:nvPr/>
        </p:nvSpPr>
        <p:spPr>
          <a:xfrm>
            <a:off x="488525" y="601150"/>
            <a:ext cx="11092800" cy="5766000"/>
          </a:xfrm>
          <a:prstGeom prst="rect">
            <a:avLst/>
          </a:prstGeom>
          <a:noFill/>
          <a:ln>
            <a:noFill/>
          </a:ln>
        </p:spPr>
        <p:txBody>
          <a:bodyPr anchorCtr="0" anchor="t" bIns="45700" lIns="91425" spcFirstLastPara="1" rIns="91425" wrap="square" tIns="45700">
            <a:noAutofit/>
          </a:bodyPr>
          <a:lstStyle/>
          <a:p>
            <a:pPr indent="0" lvl="0" marL="0" rtl="0" algn="l">
              <a:lnSpc>
                <a:spcPct val="140000"/>
              </a:lnSpc>
              <a:spcBef>
                <a:spcPts val="0"/>
              </a:spcBef>
              <a:spcAft>
                <a:spcPts val="0"/>
              </a:spcAft>
              <a:buNone/>
            </a:pPr>
            <a:r>
              <a:rPr lang="en-CA" sz="2250">
                <a:solidFill>
                  <a:srgbClr val="212A72"/>
                </a:solidFill>
                <a:latin typeface="Oswald"/>
                <a:ea typeface="Oswald"/>
                <a:cs typeface="Oswald"/>
                <a:sym typeface="Oswald"/>
              </a:rPr>
              <a:t>NASA has identified the following 13 candidate regions at the lunar South Pole for Artemis III:</a:t>
            </a:r>
            <a:endParaRPr sz="2250">
              <a:solidFill>
                <a:srgbClr val="212A72"/>
              </a:solidFill>
              <a:latin typeface="Oswald"/>
              <a:ea typeface="Oswald"/>
              <a:cs typeface="Oswald"/>
              <a:sym typeface="Oswald"/>
            </a:endParaRPr>
          </a:p>
          <a:p>
            <a:pPr indent="0" lvl="0" marL="1828800" rtl="0" algn="l">
              <a:lnSpc>
                <a:spcPct val="115000"/>
              </a:lnSpc>
              <a:spcBef>
                <a:spcPts val="1100"/>
              </a:spcBef>
              <a:spcAft>
                <a:spcPts val="0"/>
              </a:spcAft>
              <a:buNone/>
            </a:pPr>
            <a:r>
              <a:rPr lang="en-CA" sz="1550">
                <a:solidFill>
                  <a:srgbClr val="212A72"/>
                </a:solidFill>
                <a:latin typeface="Oswald"/>
                <a:ea typeface="Oswald"/>
                <a:cs typeface="Oswald"/>
                <a:sym typeface="Oswald"/>
              </a:rPr>
              <a:t>Faustini Rim A</a:t>
            </a:r>
            <a:endParaRPr sz="1550">
              <a:solidFill>
                <a:srgbClr val="212A72"/>
              </a:solidFill>
              <a:latin typeface="Oswald"/>
              <a:ea typeface="Oswald"/>
              <a:cs typeface="Oswald"/>
              <a:sym typeface="Oswald"/>
            </a:endParaRPr>
          </a:p>
          <a:p>
            <a:pPr indent="0" lvl="0" marL="1828800" rtl="0" algn="l">
              <a:lnSpc>
                <a:spcPct val="115000"/>
              </a:lnSpc>
              <a:spcBef>
                <a:spcPts val="800"/>
              </a:spcBef>
              <a:spcAft>
                <a:spcPts val="0"/>
              </a:spcAft>
              <a:buNone/>
            </a:pPr>
            <a:r>
              <a:rPr lang="en-CA" sz="1550">
                <a:solidFill>
                  <a:srgbClr val="212A72"/>
                </a:solidFill>
                <a:latin typeface="Oswald"/>
                <a:ea typeface="Oswald"/>
                <a:cs typeface="Oswald"/>
                <a:sym typeface="Oswald"/>
              </a:rPr>
              <a:t>Peak Near Shackleton</a:t>
            </a:r>
            <a:endParaRPr sz="1550">
              <a:solidFill>
                <a:srgbClr val="212A72"/>
              </a:solidFill>
              <a:latin typeface="Oswald"/>
              <a:ea typeface="Oswald"/>
              <a:cs typeface="Oswald"/>
              <a:sym typeface="Oswald"/>
            </a:endParaRPr>
          </a:p>
          <a:p>
            <a:pPr indent="0" lvl="0" marL="1828800" rtl="0" algn="l">
              <a:lnSpc>
                <a:spcPct val="115000"/>
              </a:lnSpc>
              <a:spcBef>
                <a:spcPts val="800"/>
              </a:spcBef>
              <a:spcAft>
                <a:spcPts val="0"/>
              </a:spcAft>
              <a:buNone/>
            </a:pPr>
            <a:r>
              <a:rPr lang="en-CA" sz="1550">
                <a:solidFill>
                  <a:srgbClr val="212A72"/>
                </a:solidFill>
                <a:latin typeface="Oswald"/>
                <a:ea typeface="Oswald"/>
                <a:cs typeface="Oswald"/>
                <a:sym typeface="Oswald"/>
              </a:rPr>
              <a:t>Connecting Ridge</a:t>
            </a:r>
            <a:endParaRPr sz="1550">
              <a:solidFill>
                <a:srgbClr val="212A72"/>
              </a:solidFill>
              <a:latin typeface="Oswald"/>
              <a:ea typeface="Oswald"/>
              <a:cs typeface="Oswald"/>
              <a:sym typeface="Oswald"/>
            </a:endParaRPr>
          </a:p>
          <a:p>
            <a:pPr indent="0" lvl="0" marL="1828800" rtl="0" algn="l">
              <a:lnSpc>
                <a:spcPct val="115000"/>
              </a:lnSpc>
              <a:spcBef>
                <a:spcPts val="800"/>
              </a:spcBef>
              <a:spcAft>
                <a:spcPts val="0"/>
              </a:spcAft>
              <a:buNone/>
            </a:pPr>
            <a:r>
              <a:rPr lang="en-CA" sz="1550">
                <a:solidFill>
                  <a:srgbClr val="212A72"/>
                </a:solidFill>
                <a:latin typeface="Oswald"/>
                <a:ea typeface="Oswald"/>
                <a:cs typeface="Oswald"/>
                <a:sym typeface="Oswald"/>
              </a:rPr>
              <a:t>Connecting Ridge Extension</a:t>
            </a:r>
            <a:endParaRPr sz="1550">
              <a:solidFill>
                <a:srgbClr val="212A72"/>
              </a:solidFill>
              <a:latin typeface="Oswald"/>
              <a:ea typeface="Oswald"/>
              <a:cs typeface="Oswald"/>
              <a:sym typeface="Oswald"/>
            </a:endParaRPr>
          </a:p>
          <a:p>
            <a:pPr indent="0" lvl="0" marL="1828800" rtl="0" algn="l">
              <a:lnSpc>
                <a:spcPct val="115000"/>
              </a:lnSpc>
              <a:spcBef>
                <a:spcPts val="800"/>
              </a:spcBef>
              <a:spcAft>
                <a:spcPts val="0"/>
              </a:spcAft>
              <a:buNone/>
            </a:pPr>
            <a:r>
              <a:rPr lang="en-CA" sz="1550">
                <a:solidFill>
                  <a:srgbClr val="212A72"/>
                </a:solidFill>
                <a:latin typeface="Oswald"/>
                <a:ea typeface="Oswald"/>
                <a:cs typeface="Oswald"/>
                <a:sym typeface="Oswald"/>
              </a:rPr>
              <a:t>de Gerlache Rim 1</a:t>
            </a:r>
            <a:endParaRPr sz="1550">
              <a:solidFill>
                <a:srgbClr val="212A72"/>
              </a:solidFill>
              <a:latin typeface="Oswald"/>
              <a:ea typeface="Oswald"/>
              <a:cs typeface="Oswald"/>
              <a:sym typeface="Oswald"/>
            </a:endParaRPr>
          </a:p>
          <a:p>
            <a:pPr indent="0" lvl="0" marL="1828800" rtl="0" algn="l">
              <a:lnSpc>
                <a:spcPct val="115000"/>
              </a:lnSpc>
              <a:spcBef>
                <a:spcPts val="800"/>
              </a:spcBef>
              <a:spcAft>
                <a:spcPts val="0"/>
              </a:spcAft>
              <a:buNone/>
            </a:pPr>
            <a:r>
              <a:rPr lang="en-CA" sz="1550">
                <a:solidFill>
                  <a:srgbClr val="212A72"/>
                </a:solidFill>
                <a:latin typeface="Oswald"/>
                <a:ea typeface="Oswald"/>
                <a:cs typeface="Oswald"/>
                <a:sym typeface="Oswald"/>
              </a:rPr>
              <a:t>de Gerlache Rim 2</a:t>
            </a:r>
            <a:endParaRPr sz="1550">
              <a:solidFill>
                <a:srgbClr val="212A72"/>
              </a:solidFill>
              <a:latin typeface="Oswald"/>
              <a:ea typeface="Oswald"/>
              <a:cs typeface="Oswald"/>
              <a:sym typeface="Oswald"/>
            </a:endParaRPr>
          </a:p>
          <a:p>
            <a:pPr indent="0" lvl="0" marL="1828800" rtl="0" algn="l">
              <a:lnSpc>
                <a:spcPct val="115000"/>
              </a:lnSpc>
              <a:spcBef>
                <a:spcPts val="800"/>
              </a:spcBef>
              <a:spcAft>
                <a:spcPts val="0"/>
              </a:spcAft>
              <a:buNone/>
            </a:pPr>
            <a:r>
              <a:rPr lang="en-CA" sz="1550">
                <a:solidFill>
                  <a:srgbClr val="212A72"/>
                </a:solidFill>
                <a:latin typeface="Oswald"/>
                <a:ea typeface="Oswald"/>
                <a:cs typeface="Oswald"/>
                <a:sym typeface="Oswald"/>
              </a:rPr>
              <a:t>de Gerlache-Kocher Massif</a:t>
            </a:r>
            <a:endParaRPr sz="1550">
              <a:solidFill>
                <a:srgbClr val="212A72"/>
              </a:solidFill>
              <a:latin typeface="Oswald"/>
              <a:ea typeface="Oswald"/>
              <a:cs typeface="Oswald"/>
              <a:sym typeface="Oswald"/>
            </a:endParaRPr>
          </a:p>
          <a:p>
            <a:pPr indent="0" lvl="0" marL="1828800" rtl="0" algn="l">
              <a:lnSpc>
                <a:spcPct val="115000"/>
              </a:lnSpc>
              <a:spcBef>
                <a:spcPts val="800"/>
              </a:spcBef>
              <a:spcAft>
                <a:spcPts val="0"/>
              </a:spcAft>
              <a:buNone/>
            </a:pPr>
            <a:r>
              <a:rPr lang="en-CA" sz="1550">
                <a:solidFill>
                  <a:srgbClr val="212A72"/>
                </a:solidFill>
                <a:latin typeface="Oswald"/>
                <a:ea typeface="Oswald"/>
                <a:cs typeface="Oswald"/>
                <a:sym typeface="Oswald"/>
              </a:rPr>
              <a:t>Haworth</a:t>
            </a:r>
            <a:endParaRPr sz="1550">
              <a:solidFill>
                <a:srgbClr val="212A72"/>
              </a:solidFill>
              <a:latin typeface="Oswald"/>
              <a:ea typeface="Oswald"/>
              <a:cs typeface="Oswald"/>
              <a:sym typeface="Oswald"/>
            </a:endParaRPr>
          </a:p>
          <a:p>
            <a:pPr indent="0" lvl="0" marL="1828800" rtl="0" algn="l">
              <a:lnSpc>
                <a:spcPct val="115000"/>
              </a:lnSpc>
              <a:spcBef>
                <a:spcPts val="800"/>
              </a:spcBef>
              <a:spcAft>
                <a:spcPts val="0"/>
              </a:spcAft>
              <a:buNone/>
            </a:pPr>
            <a:r>
              <a:rPr lang="en-CA" sz="1550">
                <a:solidFill>
                  <a:srgbClr val="212A72"/>
                </a:solidFill>
                <a:latin typeface="Oswald"/>
                <a:ea typeface="Oswald"/>
                <a:cs typeface="Oswald"/>
                <a:sym typeface="Oswald"/>
              </a:rPr>
              <a:t>Malapert Massif</a:t>
            </a:r>
            <a:endParaRPr sz="1550">
              <a:solidFill>
                <a:srgbClr val="212A72"/>
              </a:solidFill>
              <a:latin typeface="Oswald"/>
              <a:ea typeface="Oswald"/>
              <a:cs typeface="Oswald"/>
              <a:sym typeface="Oswald"/>
            </a:endParaRPr>
          </a:p>
          <a:p>
            <a:pPr indent="0" lvl="0" marL="1828800" rtl="0" algn="l">
              <a:lnSpc>
                <a:spcPct val="115000"/>
              </a:lnSpc>
              <a:spcBef>
                <a:spcPts val="800"/>
              </a:spcBef>
              <a:spcAft>
                <a:spcPts val="0"/>
              </a:spcAft>
              <a:buNone/>
            </a:pPr>
            <a:r>
              <a:rPr lang="en-CA" sz="1550">
                <a:solidFill>
                  <a:srgbClr val="212A72"/>
                </a:solidFill>
                <a:latin typeface="Oswald"/>
                <a:ea typeface="Oswald"/>
                <a:cs typeface="Oswald"/>
                <a:sym typeface="Oswald"/>
              </a:rPr>
              <a:t>Leibnitz Beta Plateau</a:t>
            </a:r>
            <a:endParaRPr sz="1550">
              <a:solidFill>
                <a:srgbClr val="212A72"/>
              </a:solidFill>
              <a:latin typeface="Oswald"/>
              <a:ea typeface="Oswald"/>
              <a:cs typeface="Oswald"/>
              <a:sym typeface="Oswald"/>
            </a:endParaRPr>
          </a:p>
          <a:p>
            <a:pPr indent="0" lvl="0" marL="1828800" rtl="0" algn="l">
              <a:lnSpc>
                <a:spcPct val="115000"/>
              </a:lnSpc>
              <a:spcBef>
                <a:spcPts val="800"/>
              </a:spcBef>
              <a:spcAft>
                <a:spcPts val="0"/>
              </a:spcAft>
              <a:buNone/>
            </a:pPr>
            <a:r>
              <a:rPr lang="en-CA" sz="1550">
                <a:solidFill>
                  <a:srgbClr val="212A72"/>
                </a:solidFill>
                <a:latin typeface="Oswald"/>
                <a:ea typeface="Oswald"/>
                <a:cs typeface="Oswald"/>
                <a:sym typeface="Oswald"/>
              </a:rPr>
              <a:t>Nobile Rim 1</a:t>
            </a:r>
            <a:endParaRPr sz="1550">
              <a:solidFill>
                <a:srgbClr val="212A72"/>
              </a:solidFill>
              <a:latin typeface="Oswald"/>
              <a:ea typeface="Oswald"/>
              <a:cs typeface="Oswald"/>
              <a:sym typeface="Oswald"/>
            </a:endParaRPr>
          </a:p>
          <a:p>
            <a:pPr indent="0" lvl="0" marL="1828800" rtl="0" algn="l">
              <a:lnSpc>
                <a:spcPct val="115000"/>
              </a:lnSpc>
              <a:spcBef>
                <a:spcPts val="800"/>
              </a:spcBef>
              <a:spcAft>
                <a:spcPts val="0"/>
              </a:spcAft>
              <a:buNone/>
            </a:pPr>
            <a:r>
              <a:rPr lang="en-CA" sz="1550">
                <a:solidFill>
                  <a:srgbClr val="212A72"/>
                </a:solidFill>
                <a:latin typeface="Oswald"/>
                <a:ea typeface="Oswald"/>
                <a:cs typeface="Oswald"/>
                <a:sym typeface="Oswald"/>
              </a:rPr>
              <a:t>Nobile Rim 2</a:t>
            </a:r>
            <a:endParaRPr sz="1550">
              <a:solidFill>
                <a:srgbClr val="212A72"/>
              </a:solidFill>
              <a:latin typeface="Oswald"/>
              <a:ea typeface="Oswald"/>
              <a:cs typeface="Oswald"/>
              <a:sym typeface="Oswald"/>
            </a:endParaRPr>
          </a:p>
          <a:p>
            <a:pPr indent="0" lvl="0" marL="1828800" rtl="0" algn="l">
              <a:lnSpc>
                <a:spcPct val="115000"/>
              </a:lnSpc>
              <a:spcBef>
                <a:spcPts val="800"/>
              </a:spcBef>
              <a:spcAft>
                <a:spcPts val="800"/>
              </a:spcAft>
              <a:buNone/>
            </a:pPr>
            <a:r>
              <a:rPr lang="en-CA" sz="1550">
                <a:solidFill>
                  <a:srgbClr val="212A72"/>
                </a:solidFill>
                <a:latin typeface="Oswald"/>
                <a:ea typeface="Oswald"/>
                <a:cs typeface="Oswald"/>
                <a:sym typeface="Oswald"/>
              </a:rPr>
              <a:t>Amundsen Rim</a:t>
            </a:r>
            <a:endParaRPr sz="3100">
              <a:solidFill>
                <a:srgbClr val="212A72"/>
              </a:solidFill>
              <a:latin typeface="Oswald"/>
              <a:ea typeface="Oswald"/>
              <a:cs typeface="Oswald"/>
              <a:sym typeface="Oswald"/>
            </a:endParaRPr>
          </a:p>
        </p:txBody>
      </p:sp>
      <p:cxnSp>
        <p:nvCxnSpPr>
          <p:cNvPr id="93" name="Google Shape;93;p14"/>
          <p:cNvCxnSpPr/>
          <p:nvPr/>
        </p:nvCxnSpPr>
        <p:spPr>
          <a:xfrm>
            <a:off x="488515" y="453546"/>
            <a:ext cx="11223300" cy="0"/>
          </a:xfrm>
          <a:prstGeom prst="straightConnector1">
            <a:avLst/>
          </a:prstGeom>
          <a:noFill/>
          <a:ln cap="flat" cmpd="sng" w="12700">
            <a:solidFill>
              <a:srgbClr val="003865"/>
            </a:solidFill>
            <a:prstDash val="solid"/>
            <a:miter lim="800000"/>
            <a:headEnd len="sm" w="sm" type="none"/>
            <a:tailEnd len="sm" w="sm" type="none"/>
          </a:ln>
        </p:spPr>
      </p:cxnSp>
      <p:cxnSp>
        <p:nvCxnSpPr>
          <p:cNvPr id="94" name="Google Shape;94;p14"/>
          <p:cNvCxnSpPr/>
          <p:nvPr/>
        </p:nvCxnSpPr>
        <p:spPr>
          <a:xfrm>
            <a:off x="488515" y="6372094"/>
            <a:ext cx="11223300" cy="0"/>
          </a:xfrm>
          <a:prstGeom prst="straightConnector1">
            <a:avLst/>
          </a:prstGeom>
          <a:noFill/>
          <a:ln cap="flat" cmpd="sng" w="12700">
            <a:solidFill>
              <a:srgbClr val="212A72"/>
            </a:solidFill>
            <a:prstDash val="solid"/>
            <a:miter lim="800000"/>
            <a:headEnd len="sm" w="sm" type="none"/>
            <a:tailEnd len="sm" w="sm"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2"/>
          <p:cNvSpPr/>
          <p:nvPr/>
        </p:nvSpPr>
        <p:spPr>
          <a:xfrm>
            <a:off x="0" y="0"/>
            <a:ext cx="12192000" cy="6858000"/>
          </a:xfrm>
          <a:prstGeom prst="rect">
            <a:avLst/>
          </a:prstGeom>
          <a:solidFill>
            <a:srgbClr val="003865">
              <a:alpha val="196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32"/>
          <p:cNvSpPr/>
          <p:nvPr/>
        </p:nvSpPr>
        <p:spPr>
          <a:xfrm>
            <a:off x="488525" y="601150"/>
            <a:ext cx="11092800" cy="576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CA" sz="2600">
                <a:solidFill>
                  <a:srgbClr val="003865"/>
                </a:solidFill>
                <a:latin typeface="Oswald Medium"/>
                <a:ea typeface="Oswald Medium"/>
                <a:cs typeface="Oswald Medium"/>
                <a:sym typeface="Oswald Medium"/>
              </a:rPr>
              <a:t>Safety Zones from other special regimes of international law</a:t>
            </a:r>
            <a:endParaRPr sz="2600">
              <a:solidFill>
                <a:srgbClr val="003865"/>
              </a:solidFill>
              <a:latin typeface="Oswald Medium"/>
              <a:ea typeface="Oswald Medium"/>
              <a:cs typeface="Oswald Medium"/>
              <a:sym typeface="Oswald Medium"/>
            </a:endParaRPr>
          </a:p>
          <a:p>
            <a:pPr indent="0" lvl="0" marL="0" rtl="0" algn="l">
              <a:lnSpc>
                <a:spcPct val="100000"/>
              </a:lnSpc>
              <a:spcBef>
                <a:spcPts val="0"/>
              </a:spcBef>
              <a:spcAft>
                <a:spcPts val="0"/>
              </a:spcAft>
              <a:buNone/>
            </a:pPr>
            <a:r>
              <a:t/>
            </a:r>
            <a:endParaRPr sz="2600">
              <a:solidFill>
                <a:srgbClr val="003865"/>
              </a:solidFill>
              <a:latin typeface="Proxima Nova"/>
              <a:ea typeface="Proxima Nova"/>
              <a:cs typeface="Proxima Nova"/>
              <a:sym typeface="Proxima Nova"/>
            </a:endParaRPr>
          </a:p>
          <a:p>
            <a:pPr indent="-355600" lvl="0" marL="457200" rtl="0" algn="l">
              <a:lnSpc>
                <a:spcPct val="100000"/>
              </a:lnSpc>
              <a:spcBef>
                <a:spcPts val="0"/>
              </a:spcBef>
              <a:spcAft>
                <a:spcPts val="0"/>
              </a:spcAft>
              <a:buClr>
                <a:srgbClr val="003865"/>
              </a:buClr>
              <a:buSzPts val="2000"/>
              <a:buFont typeface="Proxima Nova"/>
              <a:buChar char="●"/>
            </a:pPr>
            <a:r>
              <a:rPr i="1" lang="en-CA" sz="2000">
                <a:solidFill>
                  <a:srgbClr val="003865"/>
                </a:solidFill>
                <a:latin typeface="Proxima Nova"/>
                <a:ea typeface="Proxima Nova"/>
                <a:cs typeface="Proxima Nova"/>
                <a:sym typeface="Proxima Nova"/>
              </a:rPr>
              <a:t>safety zones</a:t>
            </a:r>
            <a:r>
              <a:rPr lang="en-CA" sz="2000">
                <a:solidFill>
                  <a:srgbClr val="003865"/>
                </a:solidFill>
                <a:latin typeface="Proxima Nova"/>
                <a:ea typeface="Proxima Nova"/>
                <a:cs typeface="Proxima Nova"/>
                <a:sym typeface="Proxima Nova"/>
              </a:rPr>
              <a:t> in international maritime law</a:t>
            </a:r>
            <a:endParaRPr sz="2000">
              <a:solidFill>
                <a:srgbClr val="003865"/>
              </a:solidFill>
              <a:latin typeface="Proxima Nova"/>
              <a:ea typeface="Proxima Nova"/>
              <a:cs typeface="Proxima Nova"/>
              <a:sym typeface="Proxima Nova"/>
            </a:endParaRPr>
          </a:p>
          <a:p>
            <a:pPr indent="-355600" lvl="0" marL="457200" rtl="0" algn="l">
              <a:lnSpc>
                <a:spcPct val="100000"/>
              </a:lnSpc>
              <a:spcBef>
                <a:spcPts val="0"/>
              </a:spcBef>
              <a:spcAft>
                <a:spcPts val="0"/>
              </a:spcAft>
              <a:buClr>
                <a:srgbClr val="003865"/>
              </a:buClr>
              <a:buSzPts val="2000"/>
              <a:buFont typeface="Proxima Nova"/>
              <a:buChar char="●"/>
            </a:pPr>
            <a:r>
              <a:rPr i="1" lang="en-CA" sz="2000">
                <a:solidFill>
                  <a:srgbClr val="003865"/>
                </a:solidFill>
                <a:latin typeface="Proxima Nova"/>
                <a:ea typeface="Proxima Nova"/>
                <a:cs typeface="Proxima Nova"/>
                <a:sym typeface="Proxima Nova"/>
              </a:rPr>
              <a:t>safe zones / safe havens / protected areas / security zones </a:t>
            </a:r>
            <a:r>
              <a:rPr lang="en-CA" sz="2000">
                <a:solidFill>
                  <a:srgbClr val="003865"/>
                </a:solidFill>
                <a:latin typeface="Proxima Nova"/>
                <a:ea typeface="Proxima Nova"/>
                <a:cs typeface="Proxima Nova"/>
                <a:sym typeface="Proxima Nova"/>
              </a:rPr>
              <a:t>in international humanitarian law (IHL)</a:t>
            </a:r>
            <a:endParaRPr sz="2000">
              <a:solidFill>
                <a:srgbClr val="003865"/>
              </a:solidFill>
              <a:latin typeface="Proxima Nova"/>
              <a:ea typeface="Proxima Nova"/>
              <a:cs typeface="Proxima Nova"/>
              <a:sym typeface="Proxima Nova"/>
            </a:endParaRPr>
          </a:p>
          <a:p>
            <a:pPr indent="-355600" lvl="0" marL="457200" rtl="0" algn="l">
              <a:lnSpc>
                <a:spcPct val="100000"/>
              </a:lnSpc>
              <a:spcBef>
                <a:spcPts val="0"/>
              </a:spcBef>
              <a:spcAft>
                <a:spcPts val="0"/>
              </a:spcAft>
              <a:buClr>
                <a:srgbClr val="003865"/>
              </a:buClr>
              <a:buSzPts val="2000"/>
              <a:buFont typeface="Proxima Nova"/>
              <a:buChar char="●"/>
            </a:pPr>
            <a:r>
              <a:rPr i="1" lang="en-CA" sz="2000">
                <a:solidFill>
                  <a:srgbClr val="003865"/>
                </a:solidFill>
                <a:latin typeface="Proxima Nova"/>
                <a:ea typeface="Proxima Nova"/>
                <a:cs typeface="Proxima Nova"/>
                <a:sym typeface="Proxima Nova"/>
              </a:rPr>
              <a:t>specially protected zones</a:t>
            </a:r>
            <a:r>
              <a:rPr lang="en-CA" sz="2000">
                <a:solidFill>
                  <a:srgbClr val="003865"/>
                </a:solidFill>
                <a:latin typeface="Proxima Nova"/>
                <a:ea typeface="Proxima Nova"/>
                <a:cs typeface="Proxima Nova"/>
                <a:sym typeface="Proxima Nova"/>
              </a:rPr>
              <a:t> in antarctic law</a:t>
            </a:r>
            <a:endParaRPr sz="2000">
              <a:solidFill>
                <a:srgbClr val="003865"/>
              </a:solidFill>
              <a:latin typeface="Proxima Nova"/>
              <a:ea typeface="Proxima Nova"/>
              <a:cs typeface="Proxima Nova"/>
              <a:sym typeface="Proxima Nova"/>
            </a:endParaRPr>
          </a:p>
          <a:p>
            <a:pPr indent="-355600" lvl="0" marL="457200" rtl="0" algn="l">
              <a:lnSpc>
                <a:spcPct val="100000"/>
              </a:lnSpc>
              <a:spcBef>
                <a:spcPts val="0"/>
              </a:spcBef>
              <a:spcAft>
                <a:spcPts val="0"/>
              </a:spcAft>
              <a:buClr>
                <a:srgbClr val="003865"/>
              </a:buClr>
              <a:buSzPts val="2000"/>
              <a:buFont typeface="Proxima Nova"/>
              <a:buChar char="●"/>
            </a:pPr>
            <a:r>
              <a:rPr i="1" lang="en-CA" sz="2000">
                <a:solidFill>
                  <a:srgbClr val="003865"/>
                </a:solidFill>
                <a:latin typeface="Proxima Nova"/>
                <a:ea typeface="Proxima Nova"/>
                <a:cs typeface="Proxima Nova"/>
                <a:sym typeface="Proxima Nova"/>
              </a:rPr>
              <a:t>air defense identification zones</a:t>
            </a:r>
            <a:r>
              <a:rPr lang="en-CA" sz="2000">
                <a:solidFill>
                  <a:srgbClr val="003865"/>
                </a:solidFill>
                <a:latin typeface="Proxima Nova"/>
                <a:ea typeface="Proxima Nova"/>
                <a:cs typeface="Proxima Nova"/>
                <a:sym typeface="Proxima Nova"/>
              </a:rPr>
              <a:t> (ADIZs)</a:t>
            </a:r>
            <a:endParaRPr sz="2000">
              <a:solidFill>
                <a:srgbClr val="003865"/>
              </a:solidFill>
              <a:latin typeface="Proxima Nova"/>
              <a:ea typeface="Proxima Nova"/>
              <a:cs typeface="Proxima Nova"/>
              <a:sym typeface="Proxima Nova"/>
            </a:endParaRPr>
          </a:p>
          <a:p>
            <a:pPr indent="-355600" lvl="0" marL="457200" rtl="0" algn="l">
              <a:lnSpc>
                <a:spcPct val="100000"/>
              </a:lnSpc>
              <a:spcBef>
                <a:spcPts val="0"/>
              </a:spcBef>
              <a:spcAft>
                <a:spcPts val="0"/>
              </a:spcAft>
              <a:buClr>
                <a:srgbClr val="003865"/>
              </a:buClr>
              <a:buSzPts val="2000"/>
              <a:buFont typeface="Proxima Nova"/>
              <a:buChar char="●"/>
            </a:pPr>
            <a:r>
              <a:rPr i="1" lang="en-CA" sz="2000">
                <a:solidFill>
                  <a:srgbClr val="003865"/>
                </a:solidFill>
                <a:latin typeface="Proxima Nova"/>
                <a:ea typeface="Proxima Nova"/>
                <a:cs typeface="Proxima Nova"/>
                <a:sym typeface="Proxima Nova"/>
              </a:rPr>
              <a:t>flight information regions</a:t>
            </a:r>
            <a:r>
              <a:rPr lang="en-CA" sz="2000">
                <a:solidFill>
                  <a:srgbClr val="003865"/>
                </a:solidFill>
                <a:latin typeface="Proxima Nova"/>
                <a:ea typeface="Proxima Nova"/>
                <a:cs typeface="Proxima Nova"/>
                <a:sym typeface="Proxima Nova"/>
              </a:rPr>
              <a:t> (FIRs) in aviation law </a:t>
            </a:r>
            <a:endParaRPr sz="2000">
              <a:solidFill>
                <a:srgbClr val="003865"/>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2000">
              <a:solidFill>
                <a:srgbClr val="003865"/>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CA" sz="2000">
                <a:solidFill>
                  <a:srgbClr val="003865"/>
                </a:solidFill>
                <a:latin typeface="Proxima Nova"/>
                <a:ea typeface="Proxima Nova"/>
                <a:cs typeface="Proxima Nova"/>
                <a:sym typeface="Proxima Nova"/>
              </a:rPr>
              <a:t>These concepts were developed amidst the realities and legal constraints of those regimes of law</a:t>
            </a:r>
            <a:endParaRPr sz="2000">
              <a:solidFill>
                <a:srgbClr val="003865"/>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2000">
              <a:solidFill>
                <a:srgbClr val="003865"/>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CA" sz="2000">
                <a:solidFill>
                  <a:srgbClr val="003865"/>
                </a:solidFill>
                <a:latin typeface="Proxima Nova"/>
                <a:ea typeface="Proxima Nova"/>
                <a:cs typeface="Proxima Nova"/>
                <a:sym typeface="Proxima Nova"/>
              </a:rPr>
              <a:t>Space law / Moon law: we can develop our own conception &amp; elements of safety zones, specific to the Moon</a:t>
            </a:r>
            <a:endParaRPr sz="2000">
              <a:solidFill>
                <a:srgbClr val="003865"/>
              </a:solidFill>
              <a:latin typeface="Proxima Nova"/>
              <a:ea typeface="Proxima Nova"/>
              <a:cs typeface="Proxima Nova"/>
              <a:sym typeface="Proxima Nova"/>
            </a:endParaRPr>
          </a:p>
        </p:txBody>
      </p:sp>
      <p:cxnSp>
        <p:nvCxnSpPr>
          <p:cNvPr id="235" name="Google Shape;235;p32"/>
          <p:cNvCxnSpPr/>
          <p:nvPr/>
        </p:nvCxnSpPr>
        <p:spPr>
          <a:xfrm>
            <a:off x="488515" y="453546"/>
            <a:ext cx="11223300" cy="0"/>
          </a:xfrm>
          <a:prstGeom prst="straightConnector1">
            <a:avLst/>
          </a:prstGeom>
          <a:noFill/>
          <a:ln cap="flat" cmpd="sng" w="12700">
            <a:solidFill>
              <a:srgbClr val="003865"/>
            </a:solidFill>
            <a:prstDash val="solid"/>
            <a:miter lim="800000"/>
            <a:headEnd len="sm" w="sm" type="none"/>
            <a:tailEnd len="sm" w="sm" type="none"/>
          </a:ln>
        </p:spPr>
      </p:cxnSp>
      <p:cxnSp>
        <p:nvCxnSpPr>
          <p:cNvPr id="236" name="Google Shape;236;p32"/>
          <p:cNvCxnSpPr/>
          <p:nvPr/>
        </p:nvCxnSpPr>
        <p:spPr>
          <a:xfrm>
            <a:off x="488515" y="6372094"/>
            <a:ext cx="11223300" cy="0"/>
          </a:xfrm>
          <a:prstGeom prst="straightConnector1">
            <a:avLst/>
          </a:prstGeom>
          <a:noFill/>
          <a:ln cap="flat" cmpd="sng" w="12700">
            <a:solidFill>
              <a:srgbClr val="212A72"/>
            </a:solidFill>
            <a:prstDash val="solid"/>
            <a:miter lim="800000"/>
            <a:headEnd len="sm" w="sm" type="none"/>
            <a:tailEnd len="sm" w="sm"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3"/>
          <p:cNvSpPr/>
          <p:nvPr/>
        </p:nvSpPr>
        <p:spPr>
          <a:xfrm>
            <a:off x="0" y="0"/>
            <a:ext cx="12192000" cy="6858000"/>
          </a:xfrm>
          <a:prstGeom prst="rect">
            <a:avLst/>
          </a:prstGeom>
          <a:solidFill>
            <a:srgbClr val="003865">
              <a:alpha val="196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33"/>
          <p:cNvSpPr/>
          <p:nvPr/>
        </p:nvSpPr>
        <p:spPr>
          <a:xfrm>
            <a:off x="488525" y="601150"/>
            <a:ext cx="11092800" cy="576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CA" sz="2600">
                <a:solidFill>
                  <a:srgbClr val="003865"/>
                </a:solidFill>
                <a:latin typeface="Oswald Medium"/>
                <a:ea typeface="Oswald Medium"/>
                <a:cs typeface="Oswald Medium"/>
                <a:sym typeface="Oswald Medium"/>
              </a:rPr>
              <a:t>Elements of a “Safety Zone”</a:t>
            </a:r>
            <a:endParaRPr sz="2600">
              <a:solidFill>
                <a:srgbClr val="003865"/>
              </a:solidFill>
              <a:latin typeface="Oswald Medium"/>
              <a:ea typeface="Oswald Medium"/>
              <a:cs typeface="Oswald Medium"/>
              <a:sym typeface="Oswald Medium"/>
            </a:endParaRPr>
          </a:p>
          <a:p>
            <a:pPr indent="0" lvl="0" marL="0" rtl="0" algn="l">
              <a:lnSpc>
                <a:spcPct val="100000"/>
              </a:lnSpc>
              <a:spcBef>
                <a:spcPts val="0"/>
              </a:spcBef>
              <a:spcAft>
                <a:spcPts val="0"/>
              </a:spcAft>
              <a:buNone/>
            </a:pPr>
            <a:r>
              <a:t/>
            </a:r>
            <a:endParaRPr sz="2600">
              <a:solidFill>
                <a:srgbClr val="003865"/>
              </a:solidFill>
              <a:latin typeface="Oswald Medium"/>
              <a:ea typeface="Oswald Medium"/>
              <a:cs typeface="Oswald Medium"/>
              <a:sym typeface="Oswald Medium"/>
            </a:endParaRPr>
          </a:p>
          <a:p>
            <a:pPr indent="0" lvl="0" marL="0" rtl="0" algn="l">
              <a:lnSpc>
                <a:spcPct val="100000"/>
              </a:lnSpc>
              <a:spcBef>
                <a:spcPts val="0"/>
              </a:spcBef>
              <a:spcAft>
                <a:spcPts val="0"/>
              </a:spcAft>
              <a:buNone/>
            </a:pPr>
            <a:r>
              <a:rPr lang="en-CA" sz="2000">
                <a:solidFill>
                  <a:srgbClr val="003865"/>
                </a:solidFill>
                <a:latin typeface="Proxima Nova"/>
                <a:ea typeface="Proxima Nova"/>
                <a:cs typeface="Proxima Nova"/>
                <a:sym typeface="Proxima Nova"/>
              </a:rPr>
              <a:t>It is not a “Keep Out Zone” or a “Restricted Zone”</a:t>
            </a:r>
            <a:endParaRPr sz="2000">
              <a:solidFill>
                <a:srgbClr val="003865"/>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2000">
              <a:solidFill>
                <a:srgbClr val="003865"/>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CA" sz="2000">
                <a:solidFill>
                  <a:srgbClr val="003865"/>
                </a:solidFill>
                <a:latin typeface="Proxima Nova"/>
                <a:ea typeface="Proxima Nova"/>
                <a:cs typeface="Proxima Nova"/>
                <a:sym typeface="Proxima Nova"/>
              </a:rPr>
              <a:t>It’s rules govern behavior within that zone. </a:t>
            </a:r>
            <a:endParaRPr sz="2000">
              <a:solidFill>
                <a:srgbClr val="003865"/>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CA" sz="2000">
                <a:solidFill>
                  <a:srgbClr val="003865"/>
                </a:solidFill>
                <a:latin typeface="Proxima Nova"/>
                <a:ea typeface="Proxima Nova"/>
                <a:cs typeface="Proxima Nova"/>
                <a:sym typeface="Proxima Nova"/>
              </a:rPr>
              <a:t>	You might compare it with rules at a public pool, or at the library, inside a hospital, etc.,</a:t>
            </a:r>
            <a:endParaRPr sz="2000">
              <a:solidFill>
                <a:srgbClr val="003865"/>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2000">
              <a:solidFill>
                <a:srgbClr val="003865"/>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CA" sz="2000">
                <a:solidFill>
                  <a:srgbClr val="003865"/>
                </a:solidFill>
                <a:latin typeface="Proxima Nova"/>
                <a:ea typeface="Proxima Nova"/>
                <a:cs typeface="Proxima Nova"/>
                <a:sym typeface="Proxima Nova"/>
              </a:rPr>
              <a:t>Safety Zones </a:t>
            </a:r>
            <a:r>
              <a:rPr b="1" lang="en-CA" sz="2000">
                <a:solidFill>
                  <a:srgbClr val="003865"/>
                </a:solidFill>
                <a:latin typeface="Proxima Nova"/>
                <a:ea typeface="Proxima Nova"/>
                <a:cs typeface="Proxima Nova"/>
                <a:sym typeface="Proxima Nova"/>
              </a:rPr>
              <a:t>might </a:t>
            </a:r>
            <a:r>
              <a:rPr lang="en-CA" sz="2000">
                <a:solidFill>
                  <a:srgbClr val="003865"/>
                </a:solidFill>
                <a:latin typeface="Proxima Nova"/>
                <a:ea typeface="Proxima Nova"/>
                <a:cs typeface="Proxima Nova"/>
                <a:sym typeface="Proxima Nova"/>
              </a:rPr>
              <a:t>be (nothing is really decided yet):</a:t>
            </a:r>
            <a:endParaRPr sz="2000">
              <a:solidFill>
                <a:srgbClr val="003865"/>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2000">
              <a:solidFill>
                <a:srgbClr val="003865"/>
              </a:solidFill>
              <a:latin typeface="Proxima Nova"/>
              <a:ea typeface="Proxima Nova"/>
              <a:cs typeface="Proxima Nova"/>
              <a:sym typeface="Proxima Nova"/>
            </a:endParaRPr>
          </a:p>
          <a:p>
            <a:pPr indent="-355600" lvl="0" marL="457200" rtl="0" algn="l">
              <a:lnSpc>
                <a:spcPct val="100000"/>
              </a:lnSpc>
              <a:spcBef>
                <a:spcPts val="0"/>
              </a:spcBef>
              <a:spcAft>
                <a:spcPts val="0"/>
              </a:spcAft>
              <a:buClr>
                <a:srgbClr val="003865"/>
              </a:buClr>
              <a:buSzPts val="2000"/>
              <a:buFont typeface="Proxima Nova"/>
              <a:buChar char="●"/>
            </a:pPr>
            <a:r>
              <a:rPr lang="en-CA" sz="2000">
                <a:solidFill>
                  <a:srgbClr val="003865"/>
                </a:solidFill>
                <a:latin typeface="Proxima Nova"/>
                <a:ea typeface="Proxima Nova"/>
                <a:cs typeface="Proxima Nova"/>
                <a:sym typeface="Proxima Nova"/>
              </a:rPr>
              <a:t>Time bound (We will operate here for the next 6 years)</a:t>
            </a:r>
            <a:endParaRPr sz="2000">
              <a:solidFill>
                <a:srgbClr val="003865"/>
              </a:solidFill>
              <a:latin typeface="Proxima Nova"/>
              <a:ea typeface="Proxima Nova"/>
              <a:cs typeface="Proxima Nova"/>
              <a:sym typeface="Proxima Nova"/>
            </a:endParaRPr>
          </a:p>
          <a:p>
            <a:pPr indent="-355600" lvl="0" marL="457200" rtl="0" algn="l">
              <a:lnSpc>
                <a:spcPct val="100000"/>
              </a:lnSpc>
              <a:spcBef>
                <a:spcPts val="0"/>
              </a:spcBef>
              <a:spcAft>
                <a:spcPts val="0"/>
              </a:spcAft>
              <a:buClr>
                <a:srgbClr val="003865"/>
              </a:buClr>
              <a:buSzPts val="2000"/>
              <a:buFont typeface="Proxima Nova"/>
              <a:buChar char="●"/>
            </a:pPr>
            <a:r>
              <a:rPr lang="en-CA" sz="2000">
                <a:solidFill>
                  <a:srgbClr val="003865"/>
                </a:solidFill>
                <a:latin typeface="Proxima Nova"/>
                <a:ea typeface="Proxima Nova"/>
                <a:cs typeface="Proxima Nova"/>
                <a:sym typeface="Proxima Nova"/>
              </a:rPr>
              <a:t>Activity bound (If you mine regolith, you must sell it to X with these conditions)</a:t>
            </a:r>
            <a:endParaRPr sz="2000">
              <a:solidFill>
                <a:srgbClr val="003865"/>
              </a:solidFill>
              <a:latin typeface="Proxima Nova"/>
              <a:ea typeface="Proxima Nova"/>
              <a:cs typeface="Proxima Nova"/>
              <a:sym typeface="Proxima Nova"/>
            </a:endParaRPr>
          </a:p>
          <a:p>
            <a:pPr indent="-349250" lvl="0" marL="457200" rtl="0" algn="l">
              <a:lnSpc>
                <a:spcPct val="100000"/>
              </a:lnSpc>
              <a:spcBef>
                <a:spcPts val="0"/>
              </a:spcBef>
              <a:spcAft>
                <a:spcPts val="0"/>
              </a:spcAft>
              <a:buClr>
                <a:srgbClr val="003865"/>
              </a:buClr>
              <a:buSzPts val="1900"/>
              <a:buFont typeface="Proxima Nova"/>
              <a:buChar char="●"/>
            </a:pPr>
            <a:r>
              <a:rPr lang="en-CA" sz="2000">
                <a:solidFill>
                  <a:srgbClr val="003865"/>
                </a:solidFill>
                <a:latin typeface="Proxima Nova"/>
                <a:ea typeface="Proxima Nova"/>
                <a:cs typeface="Proxima Nova"/>
                <a:sym typeface="Proxima Nova"/>
              </a:rPr>
              <a:t>Participant bound (Artemis partners are welcome, but must coordinate with current occupants</a:t>
            </a:r>
            <a:r>
              <a:rPr lang="en-CA" sz="1900">
                <a:solidFill>
                  <a:srgbClr val="003865"/>
                </a:solidFill>
                <a:latin typeface="Proxima Nova"/>
                <a:ea typeface="Proxima Nova"/>
                <a:cs typeface="Proxima Nova"/>
                <a:sym typeface="Proxima Nova"/>
              </a:rPr>
              <a:t>)</a:t>
            </a:r>
            <a:endParaRPr sz="1900">
              <a:solidFill>
                <a:srgbClr val="003865"/>
              </a:solidFill>
              <a:latin typeface="Proxima Nova"/>
              <a:ea typeface="Proxima Nova"/>
              <a:cs typeface="Proxima Nova"/>
              <a:sym typeface="Proxima Nova"/>
            </a:endParaRPr>
          </a:p>
        </p:txBody>
      </p:sp>
      <p:cxnSp>
        <p:nvCxnSpPr>
          <p:cNvPr id="243" name="Google Shape;243;p33"/>
          <p:cNvCxnSpPr/>
          <p:nvPr/>
        </p:nvCxnSpPr>
        <p:spPr>
          <a:xfrm>
            <a:off x="488515" y="453546"/>
            <a:ext cx="11223300" cy="0"/>
          </a:xfrm>
          <a:prstGeom prst="straightConnector1">
            <a:avLst/>
          </a:prstGeom>
          <a:noFill/>
          <a:ln cap="flat" cmpd="sng" w="12700">
            <a:solidFill>
              <a:srgbClr val="003865"/>
            </a:solidFill>
            <a:prstDash val="solid"/>
            <a:miter lim="800000"/>
            <a:headEnd len="sm" w="sm" type="none"/>
            <a:tailEnd len="sm" w="sm" type="none"/>
          </a:ln>
        </p:spPr>
      </p:cxnSp>
      <p:cxnSp>
        <p:nvCxnSpPr>
          <p:cNvPr id="244" name="Google Shape;244;p33"/>
          <p:cNvCxnSpPr/>
          <p:nvPr/>
        </p:nvCxnSpPr>
        <p:spPr>
          <a:xfrm>
            <a:off x="488515" y="6372094"/>
            <a:ext cx="11223300" cy="0"/>
          </a:xfrm>
          <a:prstGeom prst="straightConnector1">
            <a:avLst/>
          </a:prstGeom>
          <a:noFill/>
          <a:ln cap="flat" cmpd="sng" w="12700">
            <a:solidFill>
              <a:srgbClr val="212A72"/>
            </a:solidFill>
            <a:prstDash val="solid"/>
            <a:miter lim="800000"/>
            <a:headEnd len="sm" w="sm" type="none"/>
            <a:tailEnd len="sm" w="sm"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4"/>
          <p:cNvSpPr/>
          <p:nvPr/>
        </p:nvSpPr>
        <p:spPr>
          <a:xfrm>
            <a:off x="0" y="0"/>
            <a:ext cx="12192000" cy="6858000"/>
          </a:xfrm>
          <a:prstGeom prst="rect">
            <a:avLst/>
          </a:prstGeom>
          <a:solidFill>
            <a:srgbClr val="003865">
              <a:alpha val="196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34"/>
          <p:cNvSpPr/>
          <p:nvPr/>
        </p:nvSpPr>
        <p:spPr>
          <a:xfrm>
            <a:off x="488525" y="601150"/>
            <a:ext cx="11092800" cy="576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CA" sz="2600">
                <a:solidFill>
                  <a:srgbClr val="003865"/>
                </a:solidFill>
                <a:latin typeface="Oswald Medium"/>
                <a:ea typeface="Oswald Medium"/>
                <a:cs typeface="Oswald Medium"/>
                <a:sym typeface="Oswald Medium"/>
              </a:rPr>
              <a:t>Major Issues</a:t>
            </a:r>
            <a:endParaRPr sz="2600">
              <a:solidFill>
                <a:srgbClr val="003865"/>
              </a:solidFill>
              <a:latin typeface="Oswald Medium"/>
              <a:ea typeface="Oswald Medium"/>
              <a:cs typeface="Oswald Medium"/>
              <a:sym typeface="Oswald Medium"/>
            </a:endParaRPr>
          </a:p>
          <a:p>
            <a:pPr indent="0" lvl="0" marL="0" rtl="0" algn="l">
              <a:lnSpc>
                <a:spcPct val="100000"/>
              </a:lnSpc>
              <a:spcBef>
                <a:spcPts val="0"/>
              </a:spcBef>
              <a:spcAft>
                <a:spcPts val="0"/>
              </a:spcAft>
              <a:buNone/>
            </a:pPr>
            <a:r>
              <a:t/>
            </a:r>
            <a:endParaRPr sz="2600">
              <a:solidFill>
                <a:srgbClr val="003865"/>
              </a:solidFill>
              <a:latin typeface="Oswald Medium"/>
              <a:ea typeface="Oswald Medium"/>
              <a:cs typeface="Oswald Medium"/>
              <a:sym typeface="Oswald Medium"/>
            </a:endParaRPr>
          </a:p>
          <a:p>
            <a:pPr indent="0" lvl="0" marL="0" rtl="0" algn="l">
              <a:lnSpc>
                <a:spcPct val="100000"/>
              </a:lnSpc>
              <a:spcBef>
                <a:spcPts val="0"/>
              </a:spcBef>
              <a:spcAft>
                <a:spcPts val="0"/>
              </a:spcAft>
              <a:buNone/>
            </a:pPr>
            <a:r>
              <a:rPr lang="en-CA" sz="2000">
                <a:solidFill>
                  <a:srgbClr val="003865"/>
                </a:solidFill>
                <a:latin typeface="Raleway Light"/>
                <a:ea typeface="Raleway Light"/>
                <a:cs typeface="Raleway Light"/>
                <a:sym typeface="Raleway Light"/>
              </a:rPr>
              <a:t>Artemis Accords create safety zones </a:t>
            </a:r>
            <a:r>
              <a:rPr lang="en-CA" sz="2000">
                <a:solidFill>
                  <a:srgbClr val="003865"/>
                </a:solidFill>
                <a:latin typeface="Raleway Medium"/>
                <a:ea typeface="Raleway Medium"/>
                <a:cs typeface="Raleway Medium"/>
                <a:sym typeface="Raleway Medium"/>
              </a:rPr>
              <a:t>only amongst Artemis Partners</a:t>
            </a:r>
            <a:endParaRPr sz="2000">
              <a:solidFill>
                <a:srgbClr val="003865"/>
              </a:solidFill>
              <a:latin typeface="Raleway Medium"/>
              <a:ea typeface="Raleway Medium"/>
              <a:cs typeface="Raleway Medium"/>
              <a:sym typeface="Raleway Medium"/>
            </a:endParaRPr>
          </a:p>
          <a:p>
            <a:pPr indent="0" lvl="0" marL="0" rtl="0" algn="l">
              <a:lnSpc>
                <a:spcPct val="100000"/>
              </a:lnSpc>
              <a:spcBef>
                <a:spcPts val="0"/>
              </a:spcBef>
              <a:spcAft>
                <a:spcPts val="0"/>
              </a:spcAft>
              <a:buNone/>
            </a:pPr>
            <a:r>
              <a:t/>
            </a:r>
            <a:endParaRPr sz="2000">
              <a:solidFill>
                <a:srgbClr val="003865"/>
              </a:solidFill>
              <a:latin typeface="Raleway Medium"/>
              <a:ea typeface="Raleway Medium"/>
              <a:cs typeface="Raleway Medium"/>
              <a:sym typeface="Raleway Medium"/>
            </a:endParaRPr>
          </a:p>
          <a:p>
            <a:pPr indent="0" lvl="0" marL="0" rtl="0" algn="l">
              <a:lnSpc>
                <a:spcPct val="100000"/>
              </a:lnSpc>
              <a:spcBef>
                <a:spcPts val="0"/>
              </a:spcBef>
              <a:spcAft>
                <a:spcPts val="0"/>
              </a:spcAft>
              <a:buNone/>
            </a:pPr>
            <a:r>
              <a:rPr lang="en-CA" sz="2000">
                <a:solidFill>
                  <a:srgbClr val="003865"/>
                </a:solidFill>
                <a:latin typeface="Raleway Medium"/>
                <a:ea typeface="Raleway Medium"/>
                <a:cs typeface="Raleway Medium"/>
                <a:sym typeface="Raleway Medium"/>
              </a:rPr>
              <a:t>What about other actors in the Moon? </a:t>
            </a:r>
            <a:r>
              <a:rPr lang="en-CA" sz="2000">
                <a:solidFill>
                  <a:srgbClr val="003865"/>
                </a:solidFill>
                <a:latin typeface="Raleway Light"/>
                <a:ea typeface="Raleway Light"/>
                <a:cs typeface="Raleway Light"/>
                <a:sym typeface="Raleway Light"/>
              </a:rPr>
              <a:t>China, Russia, others</a:t>
            </a:r>
            <a:endParaRPr sz="2000">
              <a:solidFill>
                <a:srgbClr val="003865"/>
              </a:solidFill>
              <a:latin typeface="Raleway Light"/>
              <a:ea typeface="Raleway Light"/>
              <a:cs typeface="Raleway Light"/>
              <a:sym typeface="Raleway Light"/>
            </a:endParaRPr>
          </a:p>
          <a:p>
            <a:pPr indent="0" lvl="0" marL="0" rtl="0" algn="l">
              <a:lnSpc>
                <a:spcPct val="100000"/>
              </a:lnSpc>
              <a:spcBef>
                <a:spcPts val="0"/>
              </a:spcBef>
              <a:spcAft>
                <a:spcPts val="0"/>
              </a:spcAft>
              <a:buNone/>
            </a:pPr>
            <a:r>
              <a:t/>
            </a:r>
            <a:endParaRPr sz="2000">
              <a:solidFill>
                <a:srgbClr val="003865"/>
              </a:solidFill>
              <a:latin typeface="Raleway Light"/>
              <a:ea typeface="Raleway Light"/>
              <a:cs typeface="Raleway Light"/>
              <a:sym typeface="Raleway Light"/>
            </a:endParaRPr>
          </a:p>
          <a:p>
            <a:pPr indent="0" lvl="0" marL="0" rtl="0" algn="l">
              <a:lnSpc>
                <a:spcPct val="100000"/>
              </a:lnSpc>
              <a:spcBef>
                <a:spcPts val="0"/>
              </a:spcBef>
              <a:spcAft>
                <a:spcPts val="0"/>
              </a:spcAft>
              <a:buNone/>
            </a:pPr>
            <a:r>
              <a:rPr lang="en-CA" sz="2000">
                <a:solidFill>
                  <a:srgbClr val="003865"/>
                </a:solidFill>
                <a:latin typeface="Raleway Light"/>
                <a:ea typeface="Raleway Light"/>
                <a:cs typeface="Raleway Light"/>
                <a:sym typeface="Raleway Light"/>
              </a:rPr>
              <a:t>A significant policy / diplomacy challenge / opportunity to develop some level of coordination between Artemis partners and any other lunar actors. </a:t>
            </a:r>
            <a:endParaRPr sz="2000">
              <a:solidFill>
                <a:srgbClr val="003865"/>
              </a:solidFill>
              <a:latin typeface="Raleway Light"/>
              <a:ea typeface="Raleway Light"/>
              <a:cs typeface="Raleway Light"/>
              <a:sym typeface="Raleway Light"/>
            </a:endParaRPr>
          </a:p>
          <a:p>
            <a:pPr indent="0" lvl="0" marL="0" rtl="0" algn="l">
              <a:lnSpc>
                <a:spcPct val="100000"/>
              </a:lnSpc>
              <a:spcBef>
                <a:spcPts val="0"/>
              </a:spcBef>
              <a:spcAft>
                <a:spcPts val="0"/>
              </a:spcAft>
              <a:buNone/>
            </a:pPr>
            <a:r>
              <a:t/>
            </a:r>
            <a:endParaRPr sz="2000">
              <a:solidFill>
                <a:srgbClr val="003865"/>
              </a:solidFill>
              <a:latin typeface="Raleway Light"/>
              <a:ea typeface="Raleway Light"/>
              <a:cs typeface="Raleway Light"/>
              <a:sym typeface="Raleway Light"/>
            </a:endParaRPr>
          </a:p>
          <a:p>
            <a:pPr indent="0" lvl="0" marL="0" rtl="0" algn="l">
              <a:lnSpc>
                <a:spcPct val="100000"/>
              </a:lnSpc>
              <a:spcBef>
                <a:spcPts val="0"/>
              </a:spcBef>
              <a:spcAft>
                <a:spcPts val="0"/>
              </a:spcAft>
              <a:buNone/>
            </a:pPr>
            <a:r>
              <a:rPr lang="en-CA" sz="2000">
                <a:solidFill>
                  <a:srgbClr val="003865"/>
                </a:solidFill>
                <a:latin typeface="Raleway Light"/>
                <a:ea typeface="Raleway Light"/>
                <a:cs typeface="Raleway Light"/>
                <a:sym typeface="Raleway Light"/>
              </a:rPr>
              <a:t>	We have the broad outlines found within space law, including the Artemis Accords</a:t>
            </a:r>
            <a:endParaRPr sz="2000">
              <a:solidFill>
                <a:srgbClr val="003865"/>
              </a:solidFill>
              <a:latin typeface="Raleway Light"/>
              <a:ea typeface="Raleway Light"/>
              <a:cs typeface="Raleway Light"/>
              <a:sym typeface="Raleway Light"/>
            </a:endParaRPr>
          </a:p>
          <a:p>
            <a:pPr indent="0" lvl="0" marL="0" rtl="0" algn="l">
              <a:lnSpc>
                <a:spcPct val="100000"/>
              </a:lnSpc>
              <a:spcBef>
                <a:spcPts val="0"/>
              </a:spcBef>
              <a:spcAft>
                <a:spcPts val="0"/>
              </a:spcAft>
              <a:buNone/>
            </a:pPr>
            <a:r>
              <a:t/>
            </a:r>
            <a:endParaRPr sz="2000">
              <a:solidFill>
                <a:srgbClr val="003865"/>
              </a:solidFill>
              <a:latin typeface="Raleway Light"/>
              <a:ea typeface="Raleway Light"/>
              <a:cs typeface="Raleway Light"/>
              <a:sym typeface="Raleway Light"/>
            </a:endParaRPr>
          </a:p>
          <a:p>
            <a:pPr indent="0" lvl="0" marL="0" rtl="0" algn="l">
              <a:lnSpc>
                <a:spcPct val="100000"/>
              </a:lnSpc>
              <a:spcBef>
                <a:spcPts val="0"/>
              </a:spcBef>
              <a:spcAft>
                <a:spcPts val="0"/>
              </a:spcAft>
              <a:buNone/>
            </a:pPr>
            <a:r>
              <a:rPr b="1" lang="en-CA" sz="2000">
                <a:solidFill>
                  <a:srgbClr val="003865"/>
                </a:solidFill>
                <a:latin typeface="Raleway"/>
                <a:ea typeface="Raleway"/>
                <a:cs typeface="Raleway"/>
                <a:sym typeface="Raleway"/>
              </a:rPr>
              <a:t>Maybe don’t call them “safety zones”, focus on communication / coordination between lunar actors, not “zones” bound by physical borders. </a:t>
            </a:r>
            <a:endParaRPr b="1" sz="2000">
              <a:solidFill>
                <a:srgbClr val="003865"/>
              </a:solidFill>
              <a:latin typeface="Raleway"/>
              <a:ea typeface="Raleway"/>
              <a:cs typeface="Raleway"/>
              <a:sym typeface="Raleway"/>
            </a:endParaRPr>
          </a:p>
        </p:txBody>
      </p:sp>
      <p:cxnSp>
        <p:nvCxnSpPr>
          <p:cNvPr id="251" name="Google Shape;251;p34"/>
          <p:cNvCxnSpPr/>
          <p:nvPr/>
        </p:nvCxnSpPr>
        <p:spPr>
          <a:xfrm>
            <a:off x="488515" y="453546"/>
            <a:ext cx="11223300" cy="0"/>
          </a:xfrm>
          <a:prstGeom prst="straightConnector1">
            <a:avLst/>
          </a:prstGeom>
          <a:noFill/>
          <a:ln cap="flat" cmpd="sng" w="12700">
            <a:solidFill>
              <a:srgbClr val="003865"/>
            </a:solidFill>
            <a:prstDash val="solid"/>
            <a:miter lim="800000"/>
            <a:headEnd len="sm" w="sm" type="none"/>
            <a:tailEnd len="sm" w="sm" type="none"/>
          </a:ln>
        </p:spPr>
      </p:cxnSp>
      <p:cxnSp>
        <p:nvCxnSpPr>
          <p:cNvPr id="252" name="Google Shape;252;p34"/>
          <p:cNvCxnSpPr/>
          <p:nvPr/>
        </p:nvCxnSpPr>
        <p:spPr>
          <a:xfrm>
            <a:off x="488515" y="6372094"/>
            <a:ext cx="11223300" cy="0"/>
          </a:xfrm>
          <a:prstGeom prst="straightConnector1">
            <a:avLst/>
          </a:prstGeom>
          <a:noFill/>
          <a:ln cap="flat" cmpd="sng" w="12700">
            <a:solidFill>
              <a:srgbClr val="212A72"/>
            </a:solidFill>
            <a:prstDash val="solid"/>
            <a:miter lim="800000"/>
            <a:headEnd len="sm" w="sm" type="none"/>
            <a:tailEnd len="sm" w="sm"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5"/>
          <p:cNvSpPr/>
          <p:nvPr/>
        </p:nvSpPr>
        <p:spPr>
          <a:xfrm>
            <a:off x="0" y="0"/>
            <a:ext cx="12192000" cy="6858000"/>
          </a:xfrm>
          <a:prstGeom prst="rect">
            <a:avLst/>
          </a:prstGeom>
          <a:solidFill>
            <a:srgbClr val="003865">
              <a:alpha val="196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35"/>
          <p:cNvSpPr/>
          <p:nvPr/>
        </p:nvSpPr>
        <p:spPr>
          <a:xfrm>
            <a:off x="488525" y="601150"/>
            <a:ext cx="11092800" cy="576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CA" sz="2600">
                <a:solidFill>
                  <a:srgbClr val="003865"/>
                </a:solidFill>
                <a:latin typeface="Oswald Medium"/>
                <a:ea typeface="Oswald Medium"/>
                <a:cs typeface="Oswald Medium"/>
                <a:sym typeface="Oswald Medium"/>
              </a:rPr>
              <a:t>Remarks at the Signing of the Outer Space Treaty</a:t>
            </a:r>
            <a:endParaRPr sz="2600">
              <a:solidFill>
                <a:srgbClr val="003865"/>
              </a:solidFill>
              <a:latin typeface="Oswald Medium"/>
              <a:ea typeface="Oswald Medium"/>
              <a:cs typeface="Oswald Medium"/>
              <a:sym typeface="Oswald Medium"/>
            </a:endParaRPr>
          </a:p>
          <a:p>
            <a:pPr indent="0" lvl="0" marL="0" rtl="0" algn="l">
              <a:lnSpc>
                <a:spcPct val="100000"/>
              </a:lnSpc>
              <a:spcBef>
                <a:spcPts val="0"/>
              </a:spcBef>
              <a:spcAft>
                <a:spcPts val="0"/>
              </a:spcAft>
              <a:buNone/>
            </a:pPr>
            <a:r>
              <a:rPr lang="en-CA" sz="1900">
                <a:solidFill>
                  <a:srgbClr val="003865"/>
                </a:solidFill>
                <a:latin typeface="Oswald Medium"/>
                <a:ea typeface="Oswald Medium"/>
                <a:cs typeface="Oswald Medium"/>
                <a:sym typeface="Oswald Medium"/>
              </a:rPr>
              <a:t>January 27, 1967</a:t>
            </a:r>
            <a:endParaRPr sz="1900">
              <a:solidFill>
                <a:srgbClr val="003865"/>
              </a:solidFill>
              <a:latin typeface="Oswald Medium"/>
              <a:ea typeface="Oswald Medium"/>
              <a:cs typeface="Oswald Medium"/>
              <a:sym typeface="Oswald Medium"/>
            </a:endParaRPr>
          </a:p>
          <a:p>
            <a:pPr indent="0" lvl="0" marL="0" rtl="0" algn="l">
              <a:lnSpc>
                <a:spcPct val="100000"/>
              </a:lnSpc>
              <a:spcBef>
                <a:spcPts val="0"/>
              </a:spcBef>
              <a:spcAft>
                <a:spcPts val="0"/>
              </a:spcAft>
              <a:buNone/>
            </a:pPr>
            <a:r>
              <a:t/>
            </a:r>
            <a:endParaRPr sz="2100">
              <a:solidFill>
                <a:srgbClr val="003865"/>
              </a:solidFill>
              <a:latin typeface="Oswald Medium"/>
              <a:ea typeface="Oswald Medium"/>
              <a:cs typeface="Oswald Medium"/>
              <a:sym typeface="Oswald Medium"/>
            </a:endParaRPr>
          </a:p>
          <a:p>
            <a:pPr indent="0" lvl="0" marL="0" rtl="0" algn="l">
              <a:lnSpc>
                <a:spcPct val="100000"/>
              </a:lnSpc>
              <a:spcBef>
                <a:spcPts val="0"/>
              </a:spcBef>
              <a:spcAft>
                <a:spcPts val="0"/>
              </a:spcAft>
              <a:buNone/>
            </a:pPr>
            <a:r>
              <a:rPr lang="en-CA" sz="1900">
                <a:solidFill>
                  <a:srgbClr val="003865"/>
                </a:solidFill>
                <a:latin typeface="Proxima Nova"/>
                <a:ea typeface="Proxima Nova"/>
                <a:cs typeface="Proxima Nova"/>
                <a:sym typeface="Proxima Nova"/>
              </a:rPr>
              <a:t>“Secretary Rusk, Mr. Vice President, Mr. Chief Justice, Your Excellencies, ladies and gentlemen:</a:t>
            </a:r>
            <a:endParaRPr sz="1900">
              <a:solidFill>
                <a:srgbClr val="003865"/>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900">
              <a:solidFill>
                <a:srgbClr val="003865"/>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CA" sz="1900">
                <a:solidFill>
                  <a:srgbClr val="003865"/>
                </a:solidFill>
                <a:latin typeface="Proxima Nova"/>
                <a:ea typeface="Proxima Nova"/>
                <a:cs typeface="Proxima Nova"/>
                <a:sym typeface="Proxima Nova"/>
              </a:rPr>
              <a:t>This is an inspiring moment in the history of the human race.</a:t>
            </a:r>
            <a:endParaRPr sz="1900">
              <a:solidFill>
                <a:srgbClr val="003865"/>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900">
              <a:solidFill>
                <a:srgbClr val="003865"/>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CA" sz="1900">
                <a:solidFill>
                  <a:srgbClr val="003865"/>
                </a:solidFill>
                <a:latin typeface="Proxima Nova"/>
                <a:ea typeface="Proxima Nova"/>
                <a:cs typeface="Proxima Nova"/>
                <a:sym typeface="Proxima Nova"/>
              </a:rPr>
              <a:t>We are taking the first firm step toward keeping outer space free forever from the implements of war.</a:t>
            </a:r>
            <a:endParaRPr sz="1900">
              <a:solidFill>
                <a:srgbClr val="003865"/>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900">
              <a:solidFill>
                <a:srgbClr val="003865"/>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CA" sz="1900">
                <a:solidFill>
                  <a:srgbClr val="003865"/>
                </a:solidFill>
                <a:latin typeface="Proxima Nova"/>
                <a:ea typeface="Proxima Nova"/>
                <a:cs typeface="Proxima Nova"/>
                <a:sym typeface="Proxima Nova"/>
              </a:rPr>
              <a:t>It was more than 400 years ago when Martin Luther said:</a:t>
            </a:r>
            <a:endParaRPr sz="1900">
              <a:solidFill>
                <a:srgbClr val="003865"/>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900">
              <a:solidFill>
                <a:srgbClr val="003865"/>
              </a:solidFill>
              <a:latin typeface="Proxima Nova"/>
              <a:ea typeface="Proxima Nova"/>
              <a:cs typeface="Proxima Nova"/>
              <a:sym typeface="Proxima Nova"/>
            </a:endParaRPr>
          </a:p>
          <a:p>
            <a:pPr indent="0" lvl="0" marL="457200" marR="2539961" rtl="0" algn="just">
              <a:lnSpc>
                <a:spcPct val="100000"/>
              </a:lnSpc>
              <a:spcBef>
                <a:spcPts val="0"/>
              </a:spcBef>
              <a:spcAft>
                <a:spcPts val="0"/>
              </a:spcAft>
              <a:buNone/>
            </a:pPr>
            <a:r>
              <a:rPr lang="en-CA" sz="1600">
                <a:solidFill>
                  <a:srgbClr val="003865"/>
                </a:solidFill>
                <a:latin typeface="Proxima Nova"/>
                <a:ea typeface="Proxima Nova"/>
                <a:cs typeface="Proxima Nova"/>
                <a:sym typeface="Proxima Nova"/>
              </a:rPr>
              <a:t>‘Cannons and firearms are cruel and damnable machines. I believe them to have been the direct suggestion of the devil. If Adam had seen in a vision the horrible instruments that his children were to invent, he would have died of grief.’</a:t>
            </a:r>
            <a:endParaRPr sz="1600">
              <a:solidFill>
                <a:srgbClr val="003865"/>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900">
              <a:solidFill>
                <a:srgbClr val="003865"/>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CA" sz="1900">
                <a:solidFill>
                  <a:srgbClr val="003865"/>
                </a:solidFill>
                <a:latin typeface="Proxima Nova"/>
                <a:ea typeface="Proxima Nova"/>
                <a:cs typeface="Proxima Nova"/>
                <a:sym typeface="Proxima Nova"/>
              </a:rPr>
              <a:t>Well, I wonder what he would have thought of the far more terrible weapons that we have today.</a:t>
            </a:r>
            <a:endParaRPr sz="1900">
              <a:solidFill>
                <a:srgbClr val="003865"/>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900">
              <a:solidFill>
                <a:srgbClr val="003865"/>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CA" sz="1900">
                <a:solidFill>
                  <a:srgbClr val="003865"/>
                </a:solidFill>
                <a:latin typeface="Proxima Nova"/>
                <a:ea typeface="Proxima Nova"/>
                <a:cs typeface="Proxima Nova"/>
                <a:sym typeface="Proxima Nova"/>
              </a:rPr>
              <a:t>We have never succeeded in freeing our planet from the implements of war. But if we cannot yet achieve this goal here on earth, we can at least keep the virus from spreading.</a:t>
            </a:r>
            <a:endParaRPr sz="2000">
              <a:solidFill>
                <a:srgbClr val="003865"/>
              </a:solidFill>
              <a:latin typeface="Oswald Medium"/>
              <a:ea typeface="Oswald Medium"/>
              <a:cs typeface="Oswald Medium"/>
              <a:sym typeface="Oswald Medium"/>
            </a:endParaRPr>
          </a:p>
        </p:txBody>
      </p:sp>
      <p:cxnSp>
        <p:nvCxnSpPr>
          <p:cNvPr id="259" name="Google Shape;259;p35"/>
          <p:cNvCxnSpPr/>
          <p:nvPr/>
        </p:nvCxnSpPr>
        <p:spPr>
          <a:xfrm>
            <a:off x="488515" y="453546"/>
            <a:ext cx="11223300" cy="0"/>
          </a:xfrm>
          <a:prstGeom prst="straightConnector1">
            <a:avLst/>
          </a:prstGeom>
          <a:noFill/>
          <a:ln cap="flat" cmpd="sng" w="12700">
            <a:solidFill>
              <a:srgbClr val="003865"/>
            </a:solidFill>
            <a:prstDash val="solid"/>
            <a:miter lim="800000"/>
            <a:headEnd len="sm" w="sm" type="none"/>
            <a:tailEnd len="sm" w="sm" type="none"/>
          </a:ln>
        </p:spPr>
      </p:cxnSp>
      <p:cxnSp>
        <p:nvCxnSpPr>
          <p:cNvPr id="260" name="Google Shape;260;p35"/>
          <p:cNvCxnSpPr/>
          <p:nvPr/>
        </p:nvCxnSpPr>
        <p:spPr>
          <a:xfrm>
            <a:off x="488515" y="6372094"/>
            <a:ext cx="11223300" cy="0"/>
          </a:xfrm>
          <a:prstGeom prst="straightConnector1">
            <a:avLst/>
          </a:prstGeom>
          <a:noFill/>
          <a:ln cap="flat" cmpd="sng" w="12700">
            <a:solidFill>
              <a:srgbClr val="212A72"/>
            </a:solidFill>
            <a:prstDash val="solid"/>
            <a:miter lim="800000"/>
            <a:headEnd len="sm" w="sm" type="none"/>
            <a:tailEnd len="sm" w="sm"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6"/>
          <p:cNvSpPr/>
          <p:nvPr/>
        </p:nvSpPr>
        <p:spPr>
          <a:xfrm>
            <a:off x="0" y="0"/>
            <a:ext cx="12192000" cy="6858000"/>
          </a:xfrm>
          <a:prstGeom prst="rect">
            <a:avLst/>
          </a:prstGeom>
          <a:solidFill>
            <a:srgbClr val="003865">
              <a:alpha val="196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36"/>
          <p:cNvSpPr/>
          <p:nvPr/>
        </p:nvSpPr>
        <p:spPr>
          <a:xfrm>
            <a:off x="488525" y="601150"/>
            <a:ext cx="11092800" cy="576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CA" sz="2600">
                <a:solidFill>
                  <a:srgbClr val="003865"/>
                </a:solidFill>
                <a:latin typeface="Oswald Medium"/>
                <a:ea typeface="Oswald Medium"/>
                <a:cs typeface="Oswald Medium"/>
                <a:sym typeface="Oswald Medium"/>
              </a:rPr>
              <a:t>Remarks at the Signing of the Outer Space Treaty</a:t>
            </a:r>
            <a:endParaRPr sz="2600">
              <a:solidFill>
                <a:srgbClr val="003865"/>
              </a:solidFill>
              <a:latin typeface="Oswald Medium"/>
              <a:ea typeface="Oswald Medium"/>
              <a:cs typeface="Oswald Medium"/>
              <a:sym typeface="Oswald Medium"/>
            </a:endParaRPr>
          </a:p>
          <a:p>
            <a:pPr indent="0" lvl="0" marL="0" rtl="0" algn="l">
              <a:lnSpc>
                <a:spcPct val="100000"/>
              </a:lnSpc>
              <a:spcBef>
                <a:spcPts val="0"/>
              </a:spcBef>
              <a:spcAft>
                <a:spcPts val="0"/>
              </a:spcAft>
              <a:buNone/>
            </a:pPr>
            <a:r>
              <a:rPr lang="en-CA" sz="1900">
                <a:solidFill>
                  <a:srgbClr val="003865"/>
                </a:solidFill>
                <a:latin typeface="Oswald Medium"/>
                <a:ea typeface="Oswald Medium"/>
                <a:cs typeface="Oswald Medium"/>
                <a:sym typeface="Oswald Medium"/>
              </a:rPr>
              <a:t>January 27, 1967</a:t>
            </a:r>
            <a:endParaRPr sz="1900">
              <a:solidFill>
                <a:srgbClr val="003865"/>
              </a:solidFill>
              <a:latin typeface="Oswald Medium"/>
              <a:ea typeface="Oswald Medium"/>
              <a:cs typeface="Oswald Medium"/>
              <a:sym typeface="Oswald Medium"/>
            </a:endParaRPr>
          </a:p>
          <a:p>
            <a:pPr indent="0" lvl="0" marL="0" rtl="0" algn="l">
              <a:lnSpc>
                <a:spcPct val="100000"/>
              </a:lnSpc>
              <a:spcBef>
                <a:spcPts val="0"/>
              </a:spcBef>
              <a:spcAft>
                <a:spcPts val="0"/>
              </a:spcAft>
              <a:buNone/>
            </a:pPr>
            <a:r>
              <a:t/>
            </a:r>
            <a:endParaRPr sz="2600">
              <a:solidFill>
                <a:srgbClr val="003865"/>
              </a:solidFill>
              <a:latin typeface="Oswald Medium"/>
              <a:ea typeface="Oswald Medium"/>
              <a:cs typeface="Oswald Medium"/>
              <a:sym typeface="Oswald Medium"/>
            </a:endParaRPr>
          </a:p>
          <a:p>
            <a:pPr indent="0" lvl="0" marL="0" rtl="0" algn="l">
              <a:spcBef>
                <a:spcPts val="0"/>
              </a:spcBef>
              <a:spcAft>
                <a:spcPts val="0"/>
              </a:spcAft>
              <a:buClr>
                <a:schemeClr val="dk1"/>
              </a:buClr>
              <a:buSzPts val="1100"/>
              <a:buFont typeface="Arial"/>
              <a:buNone/>
            </a:pPr>
            <a:r>
              <a:rPr lang="en-CA" sz="1900">
                <a:solidFill>
                  <a:srgbClr val="003865"/>
                </a:solidFill>
                <a:latin typeface="Proxima Nova"/>
                <a:ea typeface="Proxima Nova"/>
                <a:cs typeface="Proxima Nova"/>
                <a:sym typeface="Proxima Nova"/>
              </a:rPr>
              <a:t>“We can keep the ugly and wasteful weapons of mass destruction from contaminating space. And that is exactly what this treaty does.</a:t>
            </a:r>
            <a:endParaRPr sz="1900">
              <a:solidFill>
                <a:srgbClr val="003865"/>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sz="1900">
              <a:solidFill>
                <a:srgbClr val="003865"/>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en-CA" sz="1900">
                <a:solidFill>
                  <a:srgbClr val="003865"/>
                </a:solidFill>
                <a:latin typeface="Proxima Nova"/>
                <a:ea typeface="Proxima Nova"/>
                <a:cs typeface="Proxima Nova"/>
                <a:sym typeface="Proxima Nova"/>
              </a:rPr>
              <a:t>This treaty means that the moon and our sister planets will serve only the purposes of peace and not of war.</a:t>
            </a:r>
            <a:endParaRPr b="1" sz="1900">
              <a:solidFill>
                <a:srgbClr val="003865"/>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sz="1900">
              <a:solidFill>
                <a:srgbClr val="003865"/>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lang="en-CA" sz="1900">
                <a:solidFill>
                  <a:srgbClr val="003865"/>
                </a:solidFill>
                <a:latin typeface="Proxima Nova"/>
                <a:ea typeface="Proxima Nova"/>
                <a:cs typeface="Proxima Nova"/>
                <a:sym typeface="Proxima Nova"/>
              </a:rPr>
              <a:t>It means that orbiting man-made satellites will remain free of nuclear weapons.</a:t>
            </a:r>
            <a:endParaRPr sz="1900">
              <a:solidFill>
                <a:srgbClr val="003865"/>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sz="1900">
              <a:solidFill>
                <a:srgbClr val="003865"/>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en-CA" sz="1900">
                <a:solidFill>
                  <a:srgbClr val="003865"/>
                </a:solidFill>
                <a:latin typeface="Proxima Nova"/>
                <a:ea typeface="Proxima Nova"/>
                <a:cs typeface="Proxima Nova"/>
                <a:sym typeface="Proxima Nova"/>
              </a:rPr>
              <a:t>It means that astronaut and cosmonaut will meet someday on the surface of the moon as brothers and not as warriors for competing nationalities or ideologies.</a:t>
            </a:r>
            <a:endParaRPr b="1" sz="1900">
              <a:solidFill>
                <a:srgbClr val="003865"/>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sz="1900">
              <a:solidFill>
                <a:srgbClr val="003865"/>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lang="en-CA" sz="1900">
                <a:solidFill>
                  <a:srgbClr val="003865"/>
                </a:solidFill>
                <a:latin typeface="Proxima Nova"/>
                <a:ea typeface="Proxima Nova"/>
                <a:cs typeface="Proxima Nova"/>
                <a:sym typeface="Proxima Nova"/>
              </a:rPr>
              <a:t>It holds promise that the same wisdom and good will which gave us this space treaty will continue to guide us as we seek solutions to the many problems that we have here on this earth.</a:t>
            </a:r>
            <a:endParaRPr sz="1900">
              <a:solidFill>
                <a:srgbClr val="003865"/>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sz="1900">
              <a:solidFill>
                <a:srgbClr val="003865"/>
              </a:solidFill>
              <a:latin typeface="Proxima Nova"/>
              <a:ea typeface="Proxima Nova"/>
              <a:cs typeface="Proxima Nova"/>
              <a:sym typeface="Proxima Nova"/>
            </a:endParaRPr>
          </a:p>
          <a:p>
            <a:pPr indent="0" lvl="0" marL="0" rtl="0" algn="l">
              <a:spcBef>
                <a:spcPts val="0"/>
              </a:spcBef>
              <a:spcAft>
                <a:spcPts val="0"/>
              </a:spcAft>
              <a:buNone/>
            </a:pPr>
            <a:r>
              <a:rPr lang="en-CA" sz="1900">
                <a:solidFill>
                  <a:srgbClr val="003865"/>
                </a:solidFill>
                <a:latin typeface="Proxima Nova"/>
                <a:ea typeface="Proxima Nova"/>
                <a:cs typeface="Proxima Nova"/>
                <a:sym typeface="Proxima Nova"/>
              </a:rPr>
              <a:t>It is a hopeful and a very promising sign.”</a:t>
            </a:r>
            <a:endParaRPr sz="1900">
              <a:solidFill>
                <a:srgbClr val="003865"/>
              </a:solidFill>
              <a:latin typeface="Proxima Nova"/>
              <a:ea typeface="Proxima Nova"/>
              <a:cs typeface="Proxima Nova"/>
              <a:sym typeface="Proxima Nova"/>
            </a:endParaRPr>
          </a:p>
        </p:txBody>
      </p:sp>
      <p:cxnSp>
        <p:nvCxnSpPr>
          <p:cNvPr id="267" name="Google Shape;267;p36"/>
          <p:cNvCxnSpPr/>
          <p:nvPr/>
        </p:nvCxnSpPr>
        <p:spPr>
          <a:xfrm>
            <a:off x="488515" y="453546"/>
            <a:ext cx="11223300" cy="0"/>
          </a:xfrm>
          <a:prstGeom prst="straightConnector1">
            <a:avLst/>
          </a:prstGeom>
          <a:noFill/>
          <a:ln cap="flat" cmpd="sng" w="12700">
            <a:solidFill>
              <a:srgbClr val="003865"/>
            </a:solidFill>
            <a:prstDash val="solid"/>
            <a:miter lim="800000"/>
            <a:headEnd len="sm" w="sm" type="none"/>
            <a:tailEnd len="sm" w="sm" type="none"/>
          </a:ln>
        </p:spPr>
      </p:cxnSp>
      <p:cxnSp>
        <p:nvCxnSpPr>
          <p:cNvPr id="268" name="Google Shape;268;p36"/>
          <p:cNvCxnSpPr/>
          <p:nvPr/>
        </p:nvCxnSpPr>
        <p:spPr>
          <a:xfrm>
            <a:off x="488515" y="6372094"/>
            <a:ext cx="11223300" cy="0"/>
          </a:xfrm>
          <a:prstGeom prst="straightConnector1">
            <a:avLst/>
          </a:prstGeom>
          <a:noFill/>
          <a:ln cap="flat" cmpd="sng" w="12700">
            <a:solidFill>
              <a:srgbClr val="212A72"/>
            </a:solidFill>
            <a:prstDash val="solid"/>
            <a:miter lim="800000"/>
            <a:headEnd len="sm" w="sm" type="none"/>
            <a:tailEnd len="sm" w="sm"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7"/>
          <p:cNvSpPr/>
          <p:nvPr/>
        </p:nvSpPr>
        <p:spPr>
          <a:xfrm>
            <a:off x="0" y="0"/>
            <a:ext cx="12192000" cy="6858000"/>
          </a:xfrm>
          <a:prstGeom prst="rect">
            <a:avLst/>
          </a:prstGeom>
          <a:solidFill>
            <a:srgbClr val="003865">
              <a:alpha val="196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37"/>
          <p:cNvSpPr/>
          <p:nvPr/>
        </p:nvSpPr>
        <p:spPr>
          <a:xfrm>
            <a:off x="488525" y="601150"/>
            <a:ext cx="11092800" cy="576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sz="2400">
              <a:solidFill>
                <a:srgbClr val="003865"/>
              </a:solidFill>
              <a:latin typeface="Oswald Light"/>
              <a:ea typeface="Oswald Light"/>
              <a:cs typeface="Oswald Light"/>
              <a:sym typeface="Oswald Light"/>
            </a:endParaRPr>
          </a:p>
          <a:p>
            <a:pPr indent="0" lvl="0" marL="0" rtl="0" algn="l">
              <a:lnSpc>
                <a:spcPct val="100000"/>
              </a:lnSpc>
              <a:spcBef>
                <a:spcPts val="0"/>
              </a:spcBef>
              <a:spcAft>
                <a:spcPts val="0"/>
              </a:spcAft>
              <a:buNone/>
            </a:pPr>
            <a:r>
              <a:t/>
            </a:r>
            <a:endParaRPr sz="2400">
              <a:solidFill>
                <a:srgbClr val="003865"/>
              </a:solidFill>
              <a:latin typeface="Oswald Light"/>
              <a:ea typeface="Oswald Light"/>
              <a:cs typeface="Oswald Light"/>
              <a:sym typeface="Oswald Light"/>
            </a:endParaRPr>
          </a:p>
          <a:p>
            <a:pPr indent="0" lvl="0" marL="0" rtl="0" algn="l">
              <a:lnSpc>
                <a:spcPct val="100000"/>
              </a:lnSpc>
              <a:spcBef>
                <a:spcPts val="0"/>
              </a:spcBef>
              <a:spcAft>
                <a:spcPts val="0"/>
              </a:spcAft>
              <a:buNone/>
            </a:pPr>
            <a:r>
              <a:t/>
            </a:r>
            <a:endParaRPr sz="2400">
              <a:solidFill>
                <a:srgbClr val="003865"/>
              </a:solidFill>
              <a:latin typeface="Oswald Light"/>
              <a:ea typeface="Oswald Light"/>
              <a:cs typeface="Oswald Light"/>
              <a:sym typeface="Oswald Light"/>
            </a:endParaRPr>
          </a:p>
          <a:p>
            <a:pPr indent="0" lvl="0" marL="0" rtl="0" algn="l">
              <a:lnSpc>
                <a:spcPct val="100000"/>
              </a:lnSpc>
              <a:spcBef>
                <a:spcPts val="0"/>
              </a:spcBef>
              <a:spcAft>
                <a:spcPts val="0"/>
              </a:spcAft>
              <a:buNone/>
            </a:pPr>
            <a:r>
              <a:t/>
            </a:r>
            <a:endParaRPr sz="2400">
              <a:solidFill>
                <a:srgbClr val="003865"/>
              </a:solidFill>
              <a:latin typeface="Oswald Light"/>
              <a:ea typeface="Oswald Light"/>
              <a:cs typeface="Oswald Light"/>
              <a:sym typeface="Oswald Light"/>
            </a:endParaRPr>
          </a:p>
          <a:p>
            <a:pPr indent="0" lvl="0" marL="0" rtl="0" algn="l">
              <a:lnSpc>
                <a:spcPct val="100000"/>
              </a:lnSpc>
              <a:spcBef>
                <a:spcPts val="0"/>
              </a:spcBef>
              <a:spcAft>
                <a:spcPts val="0"/>
              </a:spcAft>
              <a:buNone/>
            </a:pPr>
            <a:r>
              <a:rPr lang="en-CA" sz="2400">
                <a:solidFill>
                  <a:srgbClr val="003865"/>
                </a:solidFill>
                <a:latin typeface="Oswald"/>
                <a:ea typeface="Oswald"/>
                <a:cs typeface="Oswald"/>
                <a:sym typeface="Oswald"/>
              </a:rPr>
              <a:t>Thank You</a:t>
            </a:r>
            <a:endParaRPr sz="2400">
              <a:solidFill>
                <a:srgbClr val="003865"/>
              </a:solidFill>
              <a:latin typeface="Oswald"/>
              <a:ea typeface="Oswald"/>
              <a:cs typeface="Oswald"/>
              <a:sym typeface="Oswald"/>
            </a:endParaRPr>
          </a:p>
          <a:p>
            <a:pPr indent="0" lvl="0" marL="0" rtl="0" algn="l">
              <a:lnSpc>
                <a:spcPct val="90000"/>
              </a:lnSpc>
              <a:spcBef>
                <a:spcPts val="0"/>
              </a:spcBef>
              <a:spcAft>
                <a:spcPts val="0"/>
              </a:spcAft>
              <a:buClr>
                <a:srgbClr val="003865"/>
              </a:buClr>
              <a:buSzPts val="7200"/>
              <a:buFont typeface="Arial"/>
              <a:buNone/>
            </a:pPr>
            <a:r>
              <a:t/>
            </a:r>
            <a:endParaRPr sz="2400">
              <a:solidFill>
                <a:srgbClr val="003865"/>
              </a:solidFill>
              <a:latin typeface="Oswald Light"/>
              <a:ea typeface="Oswald Light"/>
              <a:cs typeface="Oswald Light"/>
              <a:sym typeface="Oswald Light"/>
            </a:endParaRPr>
          </a:p>
          <a:p>
            <a:pPr indent="0" lvl="0" marL="0" rtl="0" algn="l">
              <a:lnSpc>
                <a:spcPct val="90000"/>
              </a:lnSpc>
              <a:spcBef>
                <a:spcPts val="0"/>
              </a:spcBef>
              <a:spcAft>
                <a:spcPts val="0"/>
              </a:spcAft>
              <a:buClr>
                <a:srgbClr val="003865"/>
              </a:buClr>
              <a:buSzPts val="7200"/>
              <a:buFont typeface="Arial"/>
              <a:buNone/>
            </a:pPr>
            <a:r>
              <a:t/>
            </a:r>
            <a:endParaRPr sz="2400">
              <a:solidFill>
                <a:srgbClr val="003865"/>
              </a:solidFill>
              <a:latin typeface="Oswald Light"/>
              <a:ea typeface="Oswald Light"/>
              <a:cs typeface="Oswald Light"/>
              <a:sym typeface="Oswald Light"/>
            </a:endParaRPr>
          </a:p>
          <a:p>
            <a:pPr indent="0" lvl="0" marL="0" rtl="0" algn="l">
              <a:lnSpc>
                <a:spcPct val="90000"/>
              </a:lnSpc>
              <a:spcBef>
                <a:spcPts val="0"/>
              </a:spcBef>
              <a:spcAft>
                <a:spcPts val="0"/>
              </a:spcAft>
              <a:buClr>
                <a:srgbClr val="003865"/>
              </a:buClr>
              <a:buSzPts val="7200"/>
              <a:buFont typeface="Arial"/>
              <a:buNone/>
            </a:pPr>
            <a:r>
              <a:rPr lang="en-CA" sz="2400">
                <a:solidFill>
                  <a:srgbClr val="003865"/>
                </a:solidFill>
                <a:latin typeface="Oswald Light"/>
                <a:ea typeface="Oswald Light"/>
                <a:cs typeface="Oswald Light"/>
                <a:sym typeface="Oswald Light"/>
              </a:rPr>
              <a:t>Christopher Johnson</a:t>
            </a:r>
            <a:endParaRPr sz="2400">
              <a:solidFill>
                <a:srgbClr val="003865"/>
              </a:solidFill>
              <a:latin typeface="Oswald Light"/>
              <a:ea typeface="Oswald Light"/>
              <a:cs typeface="Oswald Light"/>
              <a:sym typeface="Oswald Light"/>
            </a:endParaRPr>
          </a:p>
          <a:p>
            <a:pPr indent="0" lvl="0" marL="0" rtl="0" algn="l">
              <a:lnSpc>
                <a:spcPct val="90000"/>
              </a:lnSpc>
              <a:spcBef>
                <a:spcPts val="0"/>
              </a:spcBef>
              <a:spcAft>
                <a:spcPts val="0"/>
              </a:spcAft>
              <a:buClr>
                <a:srgbClr val="003865"/>
              </a:buClr>
              <a:buSzPts val="7200"/>
              <a:buFont typeface="Arial"/>
              <a:buNone/>
            </a:pPr>
            <a:r>
              <a:rPr lang="en-CA" sz="2400">
                <a:solidFill>
                  <a:srgbClr val="0000FF"/>
                </a:solidFill>
                <a:uFill>
                  <a:noFill/>
                </a:uFill>
                <a:latin typeface="Oswald Light"/>
                <a:ea typeface="Oswald Light"/>
                <a:cs typeface="Oswald Light"/>
                <a:sym typeface="Oswald Light"/>
                <a:hlinkClick r:id="rId3">
                  <a:extLst>
                    <a:ext uri="{A12FA001-AC4F-418D-AE19-62706E023703}">
                      <ahyp:hlinkClr val="tx"/>
                    </a:ext>
                  </a:extLst>
                </a:hlinkClick>
              </a:rPr>
              <a:t>cjohnson@swfound.org</a:t>
            </a:r>
            <a:endParaRPr sz="2400">
              <a:solidFill>
                <a:srgbClr val="003865"/>
              </a:solidFill>
              <a:latin typeface="Oswald Light"/>
              <a:ea typeface="Oswald Light"/>
              <a:cs typeface="Oswald Light"/>
              <a:sym typeface="Oswald Light"/>
            </a:endParaRPr>
          </a:p>
          <a:p>
            <a:pPr indent="0" lvl="0" marL="0" rtl="0" algn="l">
              <a:lnSpc>
                <a:spcPct val="90000"/>
              </a:lnSpc>
              <a:spcBef>
                <a:spcPts val="0"/>
              </a:spcBef>
              <a:spcAft>
                <a:spcPts val="0"/>
              </a:spcAft>
              <a:buClr>
                <a:srgbClr val="003865"/>
              </a:buClr>
              <a:buSzPts val="7200"/>
              <a:buFont typeface="Arial"/>
              <a:buNone/>
            </a:pPr>
            <a:r>
              <a:t/>
            </a:r>
            <a:endParaRPr sz="2400">
              <a:solidFill>
                <a:srgbClr val="003865"/>
              </a:solidFill>
              <a:latin typeface="Oswald Light"/>
              <a:ea typeface="Oswald Light"/>
              <a:cs typeface="Oswald Light"/>
              <a:sym typeface="Oswald Light"/>
            </a:endParaRPr>
          </a:p>
          <a:p>
            <a:pPr indent="0" lvl="0" marL="0" rtl="0" algn="l">
              <a:lnSpc>
                <a:spcPct val="90000"/>
              </a:lnSpc>
              <a:spcBef>
                <a:spcPts val="0"/>
              </a:spcBef>
              <a:spcAft>
                <a:spcPts val="0"/>
              </a:spcAft>
              <a:buClr>
                <a:srgbClr val="003865"/>
              </a:buClr>
              <a:buSzPts val="7200"/>
              <a:buFont typeface="Arial"/>
              <a:buNone/>
            </a:pPr>
            <a:r>
              <a:rPr lang="en-CA" sz="2400">
                <a:solidFill>
                  <a:srgbClr val="003865"/>
                </a:solidFill>
                <a:latin typeface="Oswald Light"/>
                <a:ea typeface="Oswald Light"/>
                <a:cs typeface="Oswald Light"/>
                <a:sym typeface="Oswald Light"/>
              </a:rPr>
              <a:t>Twitter: </a:t>
            </a:r>
            <a:r>
              <a:rPr lang="en-CA" sz="2400">
                <a:solidFill>
                  <a:srgbClr val="0000FF"/>
                </a:solidFill>
                <a:uFill>
                  <a:noFill/>
                </a:uFill>
                <a:latin typeface="Oswald Light"/>
                <a:ea typeface="Oswald Light"/>
                <a:cs typeface="Oswald Light"/>
                <a:sym typeface="Oswald Light"/>
                <a:hlinkClick r:id="rId4">
                  <a:extLst>
                    <a:ext uri="{A12FA001-AC4F-418D-AE19-62706E023703}">
                      <ahyp:hlinkClr val="tx"/>
                    </a:ext>
                  </a:extLst>
                </a:hlinkClick>
              </a:rPr>
              <a:t>@ChrisJohnsonEsq</a:t>
            </a:r>
            <a:endParaRPr sz="2400">
              <a:solidFill>
                <a:srgbClr val="0000FF"/>
              </a:solidFill>
              <a:latin typeface="Oswald Light"/>
              <a:ea typeface="Oswald Light"/>
              <a:cs typeface="Oswald Light"/>
              <a:sym typeface="Oswald Light"/>
            </a:endParaRPr>
          </a:p>
          <a:p>
            <a:pPr indent="0" lvl="0" marL="0" rtl="0" algn="l">
              <a:lnSpc>
                <a:spcPct val="90000"/>
              </a:lnSpc>
              <a:spcBef>
                <a:spcPts val="0"/>
              </a:spcBef>
              <a:spcAft>
                <a:spcPts val="0"/>
              </a:spcAft>
              <a:buClr>
                <a:srgbClr val="003865"/>
              </a:buClr>
              <a:buSzPts val="7200"/>
              <a:buFont typeface="Arial"/>
              <a:buNone/>
            </a:pPr>
            <a:r>
              <a:rPr lang="en-CA" sz="2400">
                <a:solidFill>
                  <a:srgbClr val="003865"/>
                </a:solidFill>
                <a:latin typeface="Oswald Light"/>
                <a:ea typeface="Oswald Light"/>
                <a:cs typeface="Oswald Light"/>
                <a:sym typeface="Oswald Light"/>
              </a:rPr>
              <a:t>LinkedIn: </a:t>
            </a:r>
            <a:r>
              <a:rPr lang="en-CA" sz="2400">
                <a:solidFill>
                  <a:srgbClr val="0000FF"/>
                </a:solidFill>
                <a:uFill>
                  <a:noFill/>
                </a:uFill>
                <a:latin typeface="Oswald Light"/>
                <a:ea typeface="Oswald Light"/>
                <a:cs typeface="Oswald Light"/>
                <a:sym typeface="Oswald Light"/>
                <a:hlinkClick r:id="rId5">
                  <a:extLst>
                    <a:ext uri="{A12FA001-AC4F-418D-AE19-62706E023703}">
                      <ahyp:hlinkClr val="tx"/>
                    </a:ext>
                  </a:extLst>
                </a:hlinkClick>
              </a:rPr>
              <a:t>ChrisJohnsonEsq</a:t>
            </a:r>
            <a:endParaRPr sz="2400">
              <a:solidFill>
                <a:srgbClr val="0000FF"/>
              </a:solidFill>
              <a:latin typeface="Oswald Light"/>
              <a:ea typeface="Oswald Light"/>
              <a:cs typeface="Oswald Light"/>
              <a:sym typeface="Oswald Light"/>
            </a:endParaRPr>
          </a:p>
          <a:p>
            <a:pPr indent="0" lvl="0" marL="0" rtl="0" algn="l">
              <a:lnSpc>
                <a:spcPct val="110000"/>
              </a:lnSpc>
              <a:spcBef>
                <a:spcPts val="0"/>
              </a:spcBef>
              <a:spcAft>
                <a:spcPts val="0"/>
              </a:spcAft>
              <a:buNone/>
            </a:pPr>
            <a:r>
              <a:t/>
            </a:r>
            <a:endParaRPr sz="2400">
              <a:solidFill>
                <a:srgbClr val="0000FF"/>
              </a:solidFill>
              <a:latin typeface="Oswald Light"/>
              <a:ea typeface="Oswald Light"/>
              <a:cs typeface="Oswald Light"/>
              <a:sym typeface="Oswald Light"/>
            </a:endParaRPr>
          </a:p>
          <a:p>
            <a:pPr indent="0" lvl="0" marL="0" rtl="0" algn="l">
              <a:lnSpc>
                <a:spcPct val="110000"/>
              </a:lnSpc>
              <a:spcBef>
                <a:spcPts val="0"/>
              </a:spcBef>
              <a:spcAft>
                <a:spcPts val="0"/>
              </a:spcAft>
              <a:buNone/>
            </a:pPr>
            <a:r>
              <a:t/>
            </a:r>
            <a:endParaRPr sz="2400">
              <a:solidFill>
                <a:srgbClr val="111111"/>
              </a:solidFill>
              <a:latin typeface="Oswald Light"/>
              <a:ea typeface="Oswald Light"/>
              <a:cs typeface="Oswald Light"/>
              <a:sym typeface="Oswald Light"/>
            </a:endParaRPr>
          </a:p>
          <a:p>
            <a:pPr indent="0" lvl="0" marL="0" rtl="0" algn="l">
              <a:lnSpc>
                <a:spcPct val="110000"/>
              </a:lnSpc>
              <a:spcBef>
                <a:spcPts val="0"/>
              </a:spcBef>
              <a:spcAft>
                <a:spcPts val="0"/>
              </a:spcAft>
              <a:buNone/>
            </a:pPr>
            <a:r>
              <a:t/>
            </a:r>
            <a:endParaRPr sz="2400">
              <a:solidFill>
                <a:srgbClr val="111111"/>
              </a:solidFill>
              <a:latin typeface="Oswald Light"/>
              <a:ea typeface="Oswald Light"/>
              <a:cs typeface="Oswald Light"/>
              <a:sym typeface="Oswald Light"/>
            </a:endParaRPr>
          </a:p>
        </p:txBody>
      </p:sp>
      <p:cxnSp>
        <p:nvCxnSpPr>
          <p:cNvPr id="275" name="Google Shape;275;p37"/>
          <p:cNvCxnSpPr/>
          <p:nvPr/>
        </p:nvCxnSpPr>
        <p:spPr>
          <a:xfrm>
            <a:off x="488515" y="453546"/>
            <a:ext cx="11223300" cy="0"/>
          </a:xfrm>
          <a:prstGeom prst="straightConnector1">
            <a:avLst/>
          </a:prstGeom>
          <a:noFill/>
          <a:ln cap="flat" cmpd="sng" w="12700">
            <a:solidFill>
              <a:srgbClr val="003865"/>
            </a:solidFill>
            <a:prstDash val="solid"/>
            <a:miter lim="800000"/>
            <a:headEnd len="sm" w="sm" type="none"/>
            <a:tailEnd len="sm" w="sm" type="none"/>
          </a:ln>
        </p:spPr>
      </p:cxnSp>
      <p:cxnSp>
        <p:nvCxnSpPr>
          <p:cNvPr id="276" name="Google Shape;276;p37"/>
          <p:cNvCxnSpPr/>
          <p:nvPr/>
        </p:nvCxnSpPr>
        <p:spPr>
          <a:xfrm>
            <a:off x="488515" y="6372094"/>
            <a:ext cx="11223300" cy="0"/>
          </a:xfrm>
          <a:prstGeom prst="straightConnector1">
            <a:avLst/>
          </a:prstGeom>
          <a:noFill/>
          <a:ln cap="flat" cmpd="sng" w="12700">
            <a:solidFill>
              <a:srgbClr val="212A72"/>
            </a:solidFill>
            <a:prstDash val="solid"/>
            <a:miter lim="800000"/>
            <a:headEnd len="sm" w="sm" type="none"/>
            <a:tailEnd len="sm" w="sm" type="none"/>
          </a:ln>
        </p:spPr>
      </p:cxnSp>
      <p:pic>
        <p:nvPicPr>
          <p:cNvPr id="277" name="Google Shape;277;p37"/>
          <p:cNvPicPr preferRelativeResize="0"/>
          <p:nvPr/>
        </p:nvPicPr>
        <p:blipFill>
          <a:blip r:embed="rId6">
            <a:alphaModFix/>
          </a:blip>
          <a:stretch>
            <a:fillRect/>
          </a:stretch>
        </p:blipFill>
        <p:spPr>
          <a:xfrm>
            <a:off x="4663325" y="2831675"/>
            <a:ext cx="2743200" cy="13049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8"/>
          <p:cNvSpPr/>
          <p:nvPr/>
        </p:nvSpPr>
        <p:spPr>
          <a:xfrm>
            <a:off x="0" y="0"/>
            <a:ext cx="12192000" cy="6858000"/>
          </a:xfrm>
          <a:prstGeom prst="rect">
            <a:avLst/>
          </a:prstGeom>
          <a:solidFill>
            <a:srgbClr val="003865">
              <a:alpha val="196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38"/>
          <p:cNvSpPr/>
          <p:nvPr/>
        </p:nvSpPr>
        <p:spPr>
          <a:xfrm>
            <a:off x="488525" y="601150"/>
            <a:ext cx="11223300" cy="71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CA" sz="1900">
                <a:solidFill>
                  <a:srgbClr val="111111"/>
                </a:solidFill>
                <a:latin typeface="Oswald Medium"/>
                <a:ea typeface="Oswald Medium"/>
                <a:cs typeface="Oswald Medium"/>
                <a:sym typeface="Oswald Medium"/>
              </a:rPr>
              <a:t>References</a:t>
            </a:r>
            <a:endParaRPr sz="1900">
              <a:solidFill>
                <a:srgbClr val="111111"/>
              </a:solidFill>
              <a:latin typeface="Oswald Medium"/>
              <a:ea typeface="Oswald Medium"/>
              <a:cs typeface="Oswald Medium"/>
              <a:sym typeface="Oswald Medium"/>
            </a:endParaRPr>
          </a:p>
          <a:p>
            <a:pPr indent="0" lvl="0" marL="0" rtl="0" algn="l">
              <a:lnSpc>
                <a:spcPct val="100000"/>
              </a:lnSpc>
              <a:spcBef>
                <a:spcPts val="0"/>
              </a:spcBef>
              <a:spcAft>
                <a:spcPts val="0"/>
              </a:spcAft>
              <a:buNone/>
            </a:pPr>
            <a:r>
              <a:t/>
            </a:r>
            <a:endParaRPr sz="1700">
              <a:solidFill>
                <a:srgbClr val="111111"/>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CA" sz="1500">
                <a:solidFill>
                  <a:srgbClr val="111111"/>
                </a:solidFill>
                <a:latin typeface="Proxima Nova"/>
                <a:ea typeface="Proxima Nova"/>
                <a:cs typeface="Proxima Nova"/>
                <a:sym typeface="Proxima Nova"/>
              </a:rPr>
              <a:t>The American Presidency Project, Remarks at the Remarks at the Signing of the Treaty on Outer Space, </a:t>
            </a:r>
            <a:r>
              <a:rPr lang="en-CA" sz="1500">
                <a:solidFill>
                  <a:srgbClr val="0000FF"/>
                </a:solidFill>
                <a:uFill>
                  <a:noFill/>
                </a:uFill>
                <a:latin typeface="Proxima Nova"/>
                <a:ea typeface="Proxima Nova"/>
                <a:cs typeface="Proxima Nova"/>
                <a:sym typeface="Proxima Nova"/>
                <a:hlinkClick r:id="rId3">
                  <a:extLst>
                    <a:ext uri="{A12FA001-AC4F-418D-AE19-62706E023703}">
                      <ahyp:hlinkClr val="tx"/>
                    </a:ext>
                  </a:extLst>
                </a:hlinkClick>
              </a:rPr>
              <a:t>https://www.presidency.ucsb.edu/documents/remarks-the-signing-the-treaty-outer-space</a:t>
            </a:r>
            <a:endParaRPr sz="1500">
              <a:solidFill>
                <a:srgbClr val="0000FF"/>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500">
              <a:solidFill>
                <a:srgbClr val="0000FF"/>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CA" sz="1500">
                <a:latin typeface="Proxima Nova"/>
                <a:ea typeface="Proxima Nova"/>
                <a:cs typeface="Proxima Nova"/>
                <a:sym typeface="Proxima Nova"/>
              </a:rPr>
              <a:t>Maximilan Both, Chinesen Wollen den Mond Besetzen: NASA-Chef Schlägt Alarm, BILD, 2 July 2022, </a:t>
            </a:r>
            <a:r>
              <a:rPr lang="en-CA" sz="1500">
                <a:solidFill>
                  <a:srgbClr val="0000FF"/>
                </a:solidFill>
                <a:uFill>
                  <a:noFill/>
                </a:uFill>
                <a:latin typeface="Proxima Nova"/>
                <a:ea typeface="Proxima Nova"/>
                <a:cs typeface="Proxima Nova"/>
                <a:sym typeface="Proxima Nova"/>
                <a:hlinkClick r:id="rId4">
                  <a:extLst>
                    <a:ext uri="{A12FA001-AC4F-418D-AE19-62706E023703}">
                      <ahyp:hlinkClr val="tx"/>
                    </a:ext>
                  </a:extLst>
                </a:hlinkClick>
              </a:rPr>
              <a:t>https://www.bild.de/politik/inland/politik-inland/nasa-chef-schlaegt-alarm-chinesen-wollen-den-mond-besetzen-80490242.bild.html</a:t>
            </a:r>
            <a:endParaRPr sz="1500">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500">
              <a:latin typeface="Proxima Nova"/>
              <a:ea typeface="Proxima Nova"/>
              <a:cs typeface="Proxima Nova"/>
              <a:sym typeface="Proxima Nova"/>
            </a:endParaRPr>
          </a:p>
          <a:p>
            <a:pPr indent="0" lvl="0" marL="0" rtl="0" algn="l">
              <a:lnSpc>
                <a:spcPct val="100000"/>
              </a:lnSpc>
              <a:spcBef>
                <a:spcPts val="0"/>
              </a:spcBef>
              <a:spcAft>
                <a:spcPts val="0"/>
              </a:spcAft>
              <a:buNone/>
            </a:pPr>
            <a:r>
              <a:rPr lang="en-CA" sz="1500">
                <a:latin typeface="Proxima Nova"/>
                <a:ea typeface="Proxima Nova"/>
                <a:cs typeface="Proxima Nova"/>
                <a:sym typeface="Proxima Nova"/>
              </a:rPr>
              <a:t>Bloomberg, </a:t>
            </a:r>
            <a:r>
              <a:rPr lang="en-CA" sz="1500">
                <a:latin typeface="Proxima Nova"/>
                <a:ea typeface="Proxima Nova"/>
                <a:cs typeface="Proxima Nova"/>
                <a:sym typeface="Proxima Nova"/>
              </a:rPr>
              <a:t>China Plans More Moon Missions After Finding New Lunar Mineral, 10 Sept. 2022, </a:t>
            </a:r>
            <a:r>
              <a:rPr lang="en-CA" sz="1500">
                <a:solidFill>
                  <a:srgbClr val="0000FF"/>
                </a:solidFill>
                <a:uFill>
                  <a:noFill/>
                </a:uFill>
                <a:latin typeface="Proxima Nova"/>
                <a:ea typeface="Proxima Nova"/>
                <a:cs typeface="Proxima Nova"/>
                <a:sym typeface="Proxima Nova"/>
                <a:hlinkClick r:id="rId5">
                  <a:extLst>
                    <a:ext uri="{A12FA001-AC4F-418D-AE19-62706E023703}">
                      <ahyp:hlinkClr val="tx"/>
                    </a:ext>
                  </a:extLst>
                </a:hlinkClick>
              </a:rPr>
              <a:t>https://www.bloomberg.com/news/articles/2022-09-10/china-plans-more-moon-missions-to-rival-nasa-after-finding-new-lunar-mineral</a:t>
            </a:r>
            <a:endParaRPr sz="1500">
              <a:solidFill>
                <a:srgbClr val="0000FF"/>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500">
              <a:solidFill>
                <a:srgbClr val="003865"/>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CA" sz="1500">
                <a:latin typeface="Proxima Nova"/>
                <a:ea typeface="Proxima Nova"/>
                <a:cs typeface="Proxima Nova"/>
                <a:sym typeface="Proxima Nova"/>
              </a:rPr>
              <a:t>NASA Science Visualization Studio, Artemis III Landing Region Candidates, </a:t>
            </a:r>
            <a:r>
              <a:rPr lang="en-CA" sz="1500">
                <a:solidFill>
                  <a:srgbClr val="0000FF"/>
                </a:solidFill>
                <a:uFill>
                  <a:noFill/>
                </a:uFill>
                <a:latin typeface="Proxima Nova"/>
                <a:ea typeface="Proxima Nova"/>
                <a:cs typeface="Proxima Nova"/>
                <a:sym typeface="Proxima Nova"/>
                <a:hlinkClick r:id="rId6">
                  <a:extLst>
                    <a:ext uri="{A12FA001-AC4F-418D-AE19-62706E023703}">
                      <ahyp:hlinkClr val="tx"/>
                    </a:ext>
                  </a:extLst>
                </a:hlinkClick>
              </a:rPr>
              <a:t>https://svs.gsfc.nasa.gov/5013</a:t>
            </a:r>
            <a:endParaRPr sz="1500">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500">
              <a:latin typeface="Proxima Nova"/>
              <a:ea typeface="Proxima Nova"/>
              <a:cs typeface="Proxima Nova"/>
              <a:sym typeface="Proxima Nova"/>
            </a:endParaRPr>
          </a:p>
          <a:p>
            <a:pPr indent="0" lvl="0" marL="0" rtl="0" algn="l">
              <a:lnSpc>
                <a:spcPct val="100000"/>
              </a:lnSpc>
              <a:spcBef>
                <a:spcPts val="0"/>
              </a:spcBef>
              <a:spcAft>
                <a:spcPts val="0"/>
              </a:spcAft>
              <a:buNone/>
            </a:pPr>
            <a:r>
              <a:rPr lang="en-CA" sz="1500">
                <a:latin typeface="Proxima Nova"/>
                <a:ea typeface="Proxima Nova"/>
                <a:cs typeface="Proxima Nova"/>
                <a:sym typeface="Proxima Nova"/>
              </a:rPr>
              <a:t>NASA, NASA Identifies Candidate Regions for Landing Next Americans on Moon, 19 Aug. 2022, </a:t>
            </a:r>
            <a:r>
              <a:rPr lang="en-CA" sz="1500">
                <a:solidFill>
                  <a:srgbClr val="0000FF"/>
                </a:solidFill>
                <a:uFill>
                  <a:noFill/>
                </a:uFill>
                <a:latin typeface="Proxima Nova"/>
                <a:ea typeface="Proxima Nova"/>
                <a:cs typeface="Proxima Nova"/>
                <a:sym typeface="Proxima Nova"/>
                <a:hlinkClick r:id="rId7">
                  <a:extLst>
                    <a:ext uri="{A12FA001-AC4F-418D-AE19-62706E023703}">
                      <ahyp:hlinkClr val="tx"/>
                    </a:ext>
                  </a:extLst>
                </a:hlinkClick>
              </a:rPr>
              <a:t>https://www.nasa.gov/press-release/nasa-identifies-candidate-regions-for-landing-next-americans-on-moon</a:t>
            </a:r>
            <a:endParaRPr sz="1500">
              <a:solidFill>
                <a:srgbClr val="0000FF"/>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500">
              <a:solidFill>
                <a:srgbClr val="003865"/>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CA" sz="1500">
                <a:latin typeface="Proxima Nova"/>
                <a:ea typeface="Proxima Nova"/>
                <a:cs typeface="Proxima Nova"/>
                <a:sym typeface="Proxima Nova"/>
              </a:rPr>
              <a:t>NASA, Principles for a Safe, Peaceful, and Prosperous Future [Artemis Accords], </a:t>
            </a:r>
            <a:r>
              <a:rPr lang="en-CA" sz="1500">
                <a:solidFill>
                  <a:srgbClr val="0000FF"/>
                </a:solidFill>
                <a:uFill>
                  <a:noFill/>
                </a:uFill>
                <a:latin typeface="Proxima Nova"/>
                <a:ea typeface="Proxima Nova"/>
                <a:cs typeface="Proxima Nova"/>
                <a:sym typeface="Proxima Nova"/>
                <a:hlinkClick r:id="rId8">
                  <a:extLst>
                    <a:ext uri="{A12FA001-AC4F-418D-AE19-62706E023703}">
                      <ahyp:hlinkClr val="tx"/>
                    </a:ext>
                  </a:extLst>
                </a:hlinkClick>
              </a:rPr>
              <a:t>https://www.nasa.gov/specials/artemis-accords/index.html</a:t>
            </a:r>
            <a:endParaRPr sz="1500">
              <a:solidFill>
                <a:srgbClr val="003865"/>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500">
              <a:solidFill>
                <a:srgbClr val="003865"/>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CA" sz="1500">
                <a:latin typeface="Proxima Nova"/>
                <a:ea typeface="Proxima Nova"/>
                <a:cs typeface="Proxima Nova"/>
                <a:sym typeface="Proxima Nova"/>
              </a:rPr>
              <a:t>Andrew Jones, NASA and China are eyeing the same landing sites near the lunar south pole, SpaceNews, 31 Aug. 2022, </a:t>
            </a:r>
            <a:r>
              <a:rPr lang="en-CA" sz="1500">
                <a:solidFill>
                  <a:srgbClr val="0000FF"/>
                </a:solidFill>
                <a:uFill>
                  <a:noFill/>
                </a:uFill>
                <a:latin typeface="Proxima Nova"/>
                <a:ea typeface="Proxima Nova"/>
                <a:cs typeface="Proxima Nova"/>
                <a:sym typeface="Proxima Nova"/>
                <a:hlinkClick r:id="rId9">
                  <a:extLst>
                    <a:ext uri="{A12FA001-AC4F-418D-AE19-62706E023703}">
                      <ahyp:hlinkClr val="tx"/>
                    </a:ext>
                  </a:extLst>
                </a:hlinkClick>
              </a:rPr>
              <a:t>https://spacenews.com/nasa-and-china-are-eyeing-the-same-landing-sites-near-the-lunar-south-pole/</a:t>
            </a:r>
            <a:endParaRPr sz="1500">
              <a:solidFill>
                <a:srgbClr val="0000FF"/>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500">
              <a:solidFill>
                <a:srgbClr val="0000FF"/>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CA" sz="1500">
                <a:latin typeface="Proxima Nova"/>
                <a:ea typeface="Proxima Nova"/>
                <a:cs typeface="Proxima Nova"/>
                <a:sym typeface="Proxima Nova"/>
              </a:rPr>
              <a:t>Zhang He </a:t>
            </a:r>
            <a:r>
              <a:rPr i="1" lang="en-CA" sz="1500">
                <a:latin typeface="Proxima Nova"/>
                <a:ea typeface="Proxima Nova"/>
                <a:cs typeface="Proxima Nova"/>
                <a:sym typeface="Proxima Nova"/>
              </a:rPr>
              <a:t>et al.,</a:t>
            </a:r>
            <a:r>
              <a:rPr lang="en-CA" sz="1500">
                <a:latin typeface="Proxima Nova"/>
                <a:ea typeface="Proxima Nova"/>
                <a:cs typeface="Proxima Nova"/>
                <a:sym typeface="Proxima Nova"/>
              </a:rPr>
              <a:t> Proposals for Sites Selection of Soft Landing on Lunar South Polar Region, </a:t>
            </a:r>
            <a:r>
              <a:rPr lang="en-CA" sz="1500">
                <a:solidFill>
                  <a:srgbClr val="0000FF"/>
                </a:solidFill>
                <a:uFill>
                  <a:noFill/>
                </a:uFill>
                <a:latin typeface="Proxima Nova"/>
                <a:ea typeface="Proxima Nova"/>
                <a:cs typeface="Proxima Nova"/>
                <a:sym typeface="Proxima Nova"/>
                <a:hlinkClick r:id="rId10">
                  <a:extLst>
                    <a:ext uri="{A12FA001-AC4F-418D-AE19-62706E023703}">
                      <ahyp:hlinkClr val="tx"/>
                    </a:ext>
                  </a:extLst>
                </a:hlinkClick>
              </a:rPr>
              <a:t>http://jdse.bit.edu.cn/sktcxb/cn/article/doi/10.15982/j.issn.2095-7777.2020.20191003002</a:t>
            </a:r>
            <a:endParaRPr sz="1500">
              <a:solidFill>
                <a:srgbClr val="333333"/>
              </a:solidFill>
              <a:latin typeface="Proxima Nova"/>
              <a:ea typeface="Proxima Nova"/>
              <a:cs typeface="Proxima Nova"/>
              <a:sym typeface="Proxima Nova"/>
            </a:endParaRPr>
          </a:p>
        </p:txBody>
      </p:sp>
      <p:cxnSp>
        <p:nvCxnSpPr>
          <p:cNvPr id="284" name="Google Shape;284;p38"/>
          <p:cNvCxnSpPr/>
          <p:nvPr/>
        </p:nvCxnSpPr>
        <p:spPr>
          <a:xfrm>
            <a:off x="488515" y="453546"/>
            <a:ext cx="11223300" cy="0"/>
          </a:xfrm>
          <a:prstGeom prst="straightConnector1">
            <a:avLst/>
          </a:prstGeom>
          <a:noFill/>
          <a:ln cap="flat" cmpd="sng" w="12700">
            <a:solidFill>
              <a:srgbClr val="003865"/>
            </a:solidFill>
            <a:prstDash val="solid"/>
            <a:miter lim="800000"/>
            <a:headEnd len="sm" w="sm" type="none"/>
            <a:tailEnd len="sm" w="sm" type="none"/>
          </a:ln>
        </p:spPr>
      </p:cxnSp>
      <p:cxnSp>
        <p:nvCxnSpPr>
          <p:cNvPr id="285" name="Google Shape;285;p38"/>
          <p:cNvCxnSpPr/>
          <p:nvPr/>
        </p:nvCxnSpPr>
        <p:spPr>
          <a:xfrm>
            <a:off x="488515" y="6372094"/>
            <a:ext cx="11223300" cy="0"/>
          </a:xfrm>
          <a:prstGeom prst="straightConnector1">
            <a:avLst/>
          </a:prstGeom>
          <a:noFill/>
          <a:ln cap="flat" cmpd="sng" w="12700">
            <a:solidFill>
              <a:srgbClr val="212A72"/>
            </a:solidFill>
            <a:prstDash val="solid"/>
            <a:miter lim="800000"/>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p:nvPr/>
        </p:nvSpPr>
        <p:spPr>
          <a:xfrm>
            <a:off x="0" y="0"/>
            <a:ext cx="12192000" cy="6858000"/>
          </a:xfrm>
          <a:prstGeom prst="rect">
            <a:avLst/>
          </a:prstGeom>
          <a:solidFill>
            <a:srgbClr val="003865">
              <a:alpha val="19607"/>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00" name="Google Shape;100;p15"/>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1111"/>
        </a:solidFill>
      </p:bgPr>
    </p:bg>
    <p:spTree>
      <p:nvGrpSpPr>
        <p:cNvPr id="104" name="Shape 104"/>
        <p:cNvGrpSpPr/>
        <p:nvPr/>
      </p:nvGrpSpPr>
      <p:grpSpPr>
        <a:xfrm>
          <a:off x="0" y="0"/>
          <a:ext cx="0" cy="0"/>
          <a:chOff x="0" y="0"/>
          <a:chExt cx="0" cy="0"/>
        </a:xfrm>
      </p:grpSpPr>
      <p:sp>
        <p:nvSpPr>
          <p:cNvPr id="105" name="Google Shape;105;p16"/>
          <p:cNvSpPr/>
          <p:nvPr/>
        </p:nvSpPr>
        <p:spPr>
          <a:xfrm>
            <a:off x="0" y="0"/>
            <a:ext cx="12192000" cy="6858000"/>
          </a:xfrm>
          <a:prstGeom prst="rect">
            <a:avLst/>
          </a:prstGeom>
          <a:solidFill>
            <a:srgbClr val="003865">
              <a:alpha val="196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NASA has announced the selection of 13 regions near the Moon's South Pole as candidate landing regions for Artemis III, the first crewed mission to the Moon's surface since 1972.  The visuals here show the locations of all 13 regions.&#10;&#10;Learn more: https://www.nasa.gov/press-release/nasa-identifies-candidate-regions-for-landing-next-americans-on-moon&#10;&#10;Credit: NASA’s Goddard Space Flight Center&#10;Video Produced &amp; Edited by: David Ladd (AIMM)&#10;Visualizations by: Ernie Wright (USRA)&#10;LRO spacecraft animations by: Adriana Manrique Gutierrez (KBRwyle)&#10;Orion/Artemis I animation by: Liam Yanulis&#10;Narration by: Lauren Ward (KBRwyle)&#10;&#10;Music by Universal Production Music:  “Best Days to Come” – Matteo Pagamici &amp; Max Molling&#10;&#10;This video can be freely shared and downloaded at https://svs.gsfc.nasa.gov/5013.&#10;While the video in its entirety can be shared without permission, the music and some individual imagery may have been obtained through permission and may not be excised or remixed in other products. Specific details on such imagery may be found here: https://svs.gsfc.nasa.gov/5013.&#10;For more information on NASA’s media guidelines, visit https://nasa.gov/multimedia/guidelines. &#10;&#10;If you liked this video, subscribe to the NASA Goddard YouTube channel: https://www.youtube.com/NASAGoddard &#10;Follow NASA’s Goddard Space Flight Center &#10;· Instagram http://www.instagram.com/nasagoddard &#10;· Twitter http://twitter.com/NASAGoddard &#10;· Twitter http://twitter.com/NASAGoddardPix &#10;· Facebook: http://www.facebook.com/NASAGoddard &#10;· Flickr http://www.flickr.com/photos/gsfc" id="106" name="Google Shape;106;p16" title="Artemis III Landing Region Candidates">
            <a:hlinkClick r:id="rId3"/>
          </p:cNvPr>
          <p:cNvPicPr preferRelativeResize="0"/>
          <p:nvPr/>
        </p:nvPicPr>
        <p:blipFill>
          <a:blip r:embed="rId4">
            <a:alphaModFix/>
          </a:blip>
          <a:stretch>
            <a:fillRect/>
          </a:stretch>
        </p:blipFill>
        <p:spPr>
          <a:xfrm>
            <a:off x="557800" y="-591412"/>
            <a:ext cx="11173680" cy="844023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1111"/>
        </a:solidFill>
      </p:bgPr>
    </p:bg>
    <p:spTree>
      <p:nvGrpSpPr>
        <p:cNvPr id="110" name="Shape 110"/>
        <p:cNvGrpSpPr/>
        <p:nvPr/>
      </p:nvGrpSpPr>
      <p:grpSpPr>
        <a:xfrm>
          <a:off x="0" y="0"/>
          <a:ext cx="0" cy="0"/>
          <a:chOff x="0" y="0"/>
          <a:chExt cx="0" cy="0"/>
        </a:xfrm>
      </p:grpSpPr>
      <p:sp>
        <p:nvSpPr>
          <p:cNvPr id="111" name="Google Shape;111;p17"/>
          <p:cNvSpPr/>
          <p:nvPr/>
        </p:nvSpPr>
        <p:spPr>
          <a:xfrm>
            <a:off x="0" y="0"/>
            <a:ext cx="12192000" cy="6858000"/>
          </a:xfrm>
          <a:prstGeom prst="rect">
            <a:avLst/>
          </a:prstGeom>
          <a:solidFill>
            <a:srgbClr val="003865">
              <a:alpha val="196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2" name="Google Shape;112;p17"/>
          <p:cNvPicPr preferRelativeResize="0"/>
          <p:nvPr/>
        </p:nvPicPr>
        <p:blipFill>
          <a:blip r:embed="rId3">
            <a:alphaModFix/>
          </a:blip>
          <a:stretch>
            <a:fillRect/>
          </a:stretch>
        </p:blipFill>
        <p:spPr>
          <a:xfrm>
            <a:off x="85800" y="5950"/>
            <a:ext cx="12020401" cy="684610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8"/>
          <p:cNvSpPr/>
          <p:nvPr/>
        </p:nvSpPr>
        <p:spPr>
          <a:xfrm>
            <a:off x="0" y="0"/>
            <a:ext cx="12192000" cy="6858000"/>
          </a:xfrm>
          <a:prstGeom prst="rect">
            <a:avLst/>
          </a:prstGeom>
          <a:solidFill>
            <a:srgbClr val="003865">
              <a:alpha val="196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8"/>
          <p:cNvSpPr/>
          <p:nvPr/>
        </p:nvSpPr>
        <p:spPr>
          <a:xfrm>
            <a:off x="488525" y="524950"/>
            <a:ext cx="11093100" cy="5766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CA" sz="1700">
                <a:solidFill>
                  <a:srgbClr val="222222"/>
                </a:solidFill>
                <a:latin typeface="Proxima Nova"/>
                <a:ea typeface="Proxima Nova"/>
                <a:cs typeface="Proxima Nova"/>
                <a:sym typeface="Proxima Nova"/>
              </a:rPr>
              <a:t>NASA and China are eyeing the same landing sites near the lunar south pole, SpaceNews, 31 Aug. 2022, </a:t>
            </a:r>
            <a:r>
              <a:rPr lang="en-CA" sz="1700">
                <a:solidFill>
                  <a:srgbClr val="0000FF"/>
                </a:solidFill>
                <a:uFill>
                  <a:noFill/>
                </a:uFill>
                <a:latin typeface="Proxima Nova"/>
                <a:ea typeface="Proxima Nova"/>
                <a:cs typeface="Proxima Nova"/>
                <a:sym typeface="Proxima Nova"/>
                <a:hlinkClick r:id="rId3">
                  <a:extLst>
                    <a:ext uri="{A12FA001-AC4F-418D-AE19-62706E023703}">
                      <ahyp:hlinkClr val="tx"/>
                    </a:ext>
                  </a:extLst>
                </a:hlinkClick>
              </a:rPr>
              <a:t>https://spacenews.com/nasa-and-china-are-eyeing-the-same-landing-sites-near-the-lunar-south-pole/</a:t>
            </a:r>
            <a:endParaRPr sz="1900">
              <a:solidFill>
                <a:srgbClr val="003865"/>
              </a:solidFill>
              <a:latin typeface="Proxima Nova"/>
              <a:ea typeface="Proxima Nova"/>
              <a:cs typeface="Proxima Nova"/>
              <a:sym typeface="Proxima Nova"/>
            </a:endParaRPr>
          </a:p>
          <a:p>
            <a:pPr indent="0" lvl="0" marL="0" rtl="0" algn="l">
              <a:spcBef>
                <a:spcPts val="0"/>
              </a:spcBef>
              <a:spcAft>
                <a:spcPts val="0"/>
              </a:spcAft>
              <a:buNone/>
            </a:pPr>
            <a:r>
              <a:t/>
            </a:r>
            <a:endParaRPr sz="1900">
              <a:solidFill>
                <a:srgbClr val="003865"/>
              </a:solidFill>
              <a:latin typeface="Proxima Nova"/>
              <a:ea typeface="Proxima Nova"/>
              <a:cs typeface="Proxima Nova"/>
              <a:sym typeface="Proxima Nova"/>
            </a:endParaRPr>
          </a:p>
          <a:p>
            <a:pPr indent="0" lvl="0" marL="0" marR="5419962" rtl="0" algn="l">
              <a:lnSpc>
                <a:spcPct val="100000"/>
              </a:lnSpc>
              <a:spcBef>
                <a:spcPts val="0"/>
              </a:spcBef>
              <a:spcAft>
                <a:spcPts val="0"/>
              </a:spcAft>
              <a:buClr>
                <a:schemeClr val="dk1"/>
              </a:buClr>
              <a:buSzPts val="1100"/>
              <a:buFont typeface="Arial"/>
              <a:buNone/>
            </a:pPr>
            <a:r>
              <a:rPr lang="en-CA" sz="1800">
                <a:latin typeface="Proxima Nova"/>
                <a:ea typeface="Proxima Nova"/>
                <a:cs typeface="Proxima Nova"/>
                <a:sym typeface="Proxima Nova"/>
              </a:rPr>
              <a:t>“Artemis 3 and </a:t>
            </a:r>
            <a:r>
              <a:rPr i="1" lang="en-CA" sz="1800">
                <a:latin typeface="Proxima Nova"/>
                <a:ea typeface="Proxima Nova"/>
                <a:cs typeface="Proxima Nova"/>
                <a:sym typeface="Proxima Nova"/>
              </a:rPr>
              <a:t>Chang’e-7 </a:t>
            </a:r>
            <a:r>
              <a:rPr lang="en-CA" sz="1800">
                <a:latin typeface="Proxima Nova"/>
                <a:ea typeface="Proxima Nova"/>
                <a:cs typeface="Proxima Nova"/>
                <a:sym typeface="Proxima Nova"/>
              </a:rPr>
              <a:t>both identify sites near Shackleton, Haworth and Nobile craters as potential landing zones.</a:t>
            </a:r>
            <a:endParaRPr sz="1800">
              <a:latin typeface="Proxima Nova"/>
              <a:ea typeface="Proxima Nova"/>
              <a:cs typeface="Proxima Nova"/>
              <a:sym typeface="Proxima Nova"/>
            </a:endParaRPr>
          </a:p>
          <a:p>
            <a:pPr indent="0" lvl="0" marL="0" marR="5419962" rtl="0" algn="l">
              <a:lnSpc>
                <a:spcPct val="100000"/>
              </a:lnSpc>
              <a:spcBef>
                <a:spcPts val="0"/>
              </a:spcBef>
              <a:spcAft>
                <a:spcPts val="0"/>
              </a:spcAft>
              <a:buNone/>
            </a:pPr>
            <a:r>
              <a:t/>
            </a:r>
            <a:endParaRPr sz="1800">
              <a:latin typeface="Proxima Nova"/>
              <a:ea typeface="Proxima Nova"/>
              <a:cs typeface="Proxima Nova"/>
              <a:sym typeface="Proxima Nova"/>
            </a:endParaRPr>
          </a:p>
          <a:p>
            <a:pPr indent="0" lvl="0" marL="0" marR="5419962" rtl="0" algn="l">
              <a:lnSpc>
                <a:spcPct val="100000"/>
              </a:lnSpc>
              <a:spcBef>
                <a:spcPts val="0"/>
              </a:spcBef>
              <a:spcAft>
                <a:spcPts val="0"/>
              </a:spcAft>
              <a:buClr>
                <a:schemeClr val="dk1"/>
              </a:buClr>
              <a:buSzPts val="1100"/>
              <a:buFont typeface="Arial"/>
              <a:buNone/>
            </a:pPr>
            <a:r>
              <a:rPr lang="en-CA" sz="1800">
                <a:latin typeface="Proxima Nova"/>
                <a:ea typeface="Proxima Nova"/>
                <a:cs typeface="Proxima Nova"/>
                <a:sym typeface="Proxima Nova"/>
              </a:rPr>
              <a:t>The overlap is in part due to both looking to find sites with high elevation and good lighting conditions for conducting mission activities while also being close enough to </a:t>
            </a:r>
            <a:r>
              <a:rPr lang="en-CA" sz="1800">
                <a:uFill>
                  <a:noFill/>
                </a:uFill>
                <a:latin typeface="Proxima Nova"/>
                <a:ea typeface="Proxima Nova"/>
                <a:cs typeface="Proxima Nova"/>
                <a:sym typeface="Proxima Nova"/>
                <a:hlinkClick r:id="rId4"/>
              </a:rPr>
              <a:t>permanently shadowed craters</a:t>
            </a:r>
            <a:r>
              <a:rPr lang="en-CA" sz="1800">
                <a:latin typeface="Proxima Nova"/>
                <a:ea typeface="Proxima Nova"/>
                <a:cs typeface="Proxima Nova"/>
                <a:sym typeface="Proxima Nova"/>
              </a:rPr>
              <a:t> which are thought to trap volatiles such as water-ice.</a:t>
            </a:r>
            <a:endParaRPr sz="1800">
              <a:latin typeface="Proxima Nova"/>
              <a:ea typeface="Proxima Nova"/>
              <a:cs typeface="Proxima Nova"/>
              <a:sym typeface="Proxima Nova"/>
            </a:endParaRPr>
          </a:p>
          <a:p>
            <a:pPr indent="0" lvl="0" marL="0" marR="5419962" rtl="0" algn="l">
              <a:lnSpc>
                <a:spcPct val="100000"/>
              </a:lnSpc>
              <a:spcBef>
                <a:spcPts val="0"/>
              </a:spcBef>
              <a:spcAft>
                <a:spcPts val="0"/>
              </a:spcAft>
              <a:buNone/>
            </a:pPr>
            <a:r>
              <a:t/>
            </a:r>
            <a:endParaRPr sz="1800">
              <a:latin typeface="Proxima Nova"/>
              <a:ea typeface="Proxima Nova"/>
              <a:cs typeface="Proxima Nova"/>
              <a:sym typeface="Proxima Nova"/>
            </a:endParaRPr>
          </a:p>
          <a:p>
            <a:pPr indent="0" lvl="0" marL="0" marR="5419962" rtl="0" algn="l">
              <a:lnSpc>
                <a:spcPct val="100000"/>
              </a:lnSpc>
              <a:spcBef>
                <a:spcPts val="0"/>
              </a:spcBef>
              <a:spcAft>
                <a:spcPts val="0"/>
              </a:spcAft>
              <a:buClr>
                <a:schemeClr val="dk1"/>
              </a:buClr>
              <a:buSzPts val="1100"/>
              <a:buFont typeface="Arial"/>
              <a:buNone/>
            </a:pPr>
            <a:r>
              <a:rPr b="1" lang="en-CA" sz="1800">
                <a:latin typeface="Proxima Nova"/>
                <a:ea typeface="Proxima Nova"/>
                <a:cs typeface="Proxima Nova"/>
                <a:sym typeface="Proxima Nova"/>
              </a:rPr>
              <a:t>It is not clear how the two countries will coordinate their respective lunar plans, </a:t>
            </a:r>
            <a:r>
              <a:rPr lang="en-CA" sz="1800">
                <a:latin typeface="Proxima Nova"/>
                <a:ea typeface="Proxima Nova"/>
                <a:cs typeface="Proxima Nova"/>
                <a:sym typeface="Proxima Nova"/>
              </a:rPr>
              <a:t>with NASA preparing to launch</a:t>
            </a:r>
            <a:r>
              <a:rPr lang="en-CA" sz="1800">
                <a:uFill>
                  <a:noFill/>
                </a:uFill>
                <a:latin typeface="Proxima Nova"/>
                <a:ea typeface="Proxima Nova"/>
                <a:cs typeface="Proxima Nova"/>
                <a:sym typeface="Proxima Nova"/>
                <a:hlinkClick r:id="rId5"/>
              </a:rPr>
              <a:t> Artemis 1</a:t>
            </a:r>
            <a:r>
              <a:rPr lang="en-CA" sz="1800">
                <a:latin typeface="Proxima Nova"/>
                <a:ea typeface="Proxima Nova"/>
                <a:cs typeface="Proxima Nova"/>
                <a:sym typeface="Proxima Nova"/>
              </a:rPr>
              <a:t> and China having its own plans for an </a:t>
            </a:r>
            <a:r>
              <a:rPr lang="en-CA" sz="1800">
                <a:uFill>
                  <a:noFill/>
                </a:uFill>
                <a:latin typeface="Proxima Nova"/>
                <a:ea typeface="Proxima Nova"/>
                <a:cs typeface="Proxima Nova"/>
                <a:sym typeface="Proxima Nova"/>
                <a:hlinkClick r:id="rId6"/>
              </a:rPr>
              <a:t>International Lunar Research Station</a:t>
            </a:r>
            <a:r>
              <a:rPr lang="en-CA" sz="1800">
                <a:latin typeface="Proxima Nova"/>
                <a:ea typeface="Proxima Nova"/>
                <a:cs typeface="Proxima Nova"/>
                <a:sym typeface="Proxima Nova"/>
              </a:rPr>
              <a:t>.”</a:t>
            </a:r>
            <a:endParaRPr sz="1800">
              <a:latin typeface="Proxima Nova"/>
              <a:ea typeface="Proxima Nova"/>
              <a:cs typeface="Proxima Nova"/>
              <a:sym typeface="Proxima Nova"/>
            </a:endParaRPr>
          </a:p>
          <a:p>
            <a:pPr indent="0" lvl="0" marL="0" rtl="0" algn="l">
              <a:spcBef>
                <a:spcPts val="0"/>
              </a:spcBef>
              <a:spcAft>
                <a:spcPts val="0"/>
              </a:spcAft>
              <a:buNone/>
            </a:pPr>
            <a:r>
              <a:t/>
            </a:r>
            <a:endParaRPr sz="1900">
              <a:solidFill>
                <a:srgbClr val="003865"/>
              </a:solidFill>
              <a:latin typeface="Proxima Nova"/>
              <a:ea typeface="Proxima Nova"/>
              <a:cs typeface="Proxima Nova"/>
              <a:sym typeface="Proxima Nova"/>
            </a:endParaRPr>
          </a:p>
        </p:txBody>
      </p:sp>
      <p:cxnSp>
        <p:nvCxnSpPr>
          <p:cNvPr id="119" name="Google Shape;119;p18"/>
          <p:cNvCxnSpPr/>
          <p:nvPr/>
        </p:nvCxnSpPr>
        <p:spPr>
          <a:xfrm>
            <a:off x="488515" y="453546"/>
            <a:ext cx="11223300" cy="0"/>
          </a:xfrm>
          <a:prstGeom prst="straightConnector1">
            <a:avLst/>
          </a:prstGeom>
          <a:noFill/>
          <a:ln cap="flat" cmpd="sng" w="12700">
            <a:solidFill>
              <a:srgbClr val="003865"/>
            </a:solidFill>
            <a:prstDash val="solid"/>
            <a:miter lim="800000"/>
            <a:headEnd len="sm" w="sm" type="none"/>
            <a:tailEnd len="sm" w="sm" type="none"/>
          </a:ln>
        </p:spPr>
      </p:cxnSp>
      <p:cxnSp>
        <p:nvCxnSpPr>
          <p:cNvPr id="120" name="Google Shape;120;p18"/>
          <p:cNvCxnSpPr/>
          <p:nvPr/>
        </p:nvCxnSpPr>
        <p:spPr>
          <a:xfrm>
            <a:off x="488515" y="6372094"/>
            <a:ext cx="11223300" cy="0"/>
          </a:xfrm>
          <a:prstGeom prst="straightConnector1">
            <a:avLst/>
          </a:prstGeom>
          <a:noFill/>
          <a:ln cap="flat" cmpd="sng" w="12700">
            <a:solidFill>
              <a:srgbClr val="212A72"/>
            </a:solidFill>
            <a:prstDash val="solid"/>
            <a:miter lim="800000"/>
            <a:headEnd len="sm" w="sm" type="none"/>
            <a:tailEnd len="sm" w="sm" type="none"/>
          </a:ln>
        </p:spPr>
      </p:cxnSp>
      <p:pic>
        <p:nvPicPr>
          <p:cNvPr id="121" name="Google Shape;121;p18"/>
          <p:cNvPicPr preferRelativeResize="0"/>
          <p:nvPr/>
        </p:nvPicPr>
        <p:blipFill>
          <a:blip r:embed="rId7">
            <a:alphaModFix/>
          </a:blip>
          <a:stretch>
            <a:fillRect/>
          </a:stretch>
        </p:blipFill>
        <p:spPr>
          <a:xfrm>
            <a:off x="8736597" y="3099050"/>
            <a:ext cx="2975229" cy="3255362"/>
          </a:xfrm>
          <a:prstGeom prst="rect">
            <a:avLst/>
          </a:prstGeom>
          <a:noFill/>
          <a:ln>
            <a:noFill/>
          </a:ln>
        </p:spPr>
      </p:pic>
      <p:pic>
        <p:nvPicPr>
          <p:cNvPr id="122" name="Google Shape;122;p18"/>
          <p:cNvPicPr preferRelativeResize="0"/>
          <p:nvPr/>
        </p:nvPicPr>
        <p:blipFill>
          <a:blip r:embed="rId8">
            <a:alphaModFix/>
          </a:blip>
          <a:stretch>
            <a:fillRect/>
          </a:stretch>
        </p:blipFill>
        <p:spPr>
          <a:xfrm>
            <a:off x="6144537" y="1265129"/>
            <a:ext cx="3159824" cy="317940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9"/>
          <p:cNvSpPr/>
          <p:nvPr/>
        </p:nvSpPr>
        <p:spPr>
          <a:xfrm>
            <a:off x="0" y="0"/>
            <a:ext cx="12192000" cy="6858000"/>
          </a:xfrm>
          <a:prstGeom prst="rect">
            <a:avLst/>
          </a:prstGeom>
          <a:solidFill>
            <a:srgbClr val="003865">
              <a:alpha val="196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9"/>
          <p:cNvSpPr/>
          <p:nvPr/>
        </p:nvSpPr>
        <p:spPr>
          <a:xfrm>
            <a:off x="488525" y="524950"/>
            <a:ext cx="11093100" cy="5766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CA" sz="1700">
                <a:solidFill>
                  <a:srgbClr val="222222"/>
                </a:solidFill>
                <a:latin typeface="Proxima Nova"/>
                <a:ea typeface="Proxima Nova"/>
                <a:cs typeface="Proxima Nova"/>
                <a:sym typeface="Proxima Nova"/>
              </a:rPr>
              <a:t>NASA and China are eyeing the same landing sites near the lunar south pole, SpaceNews, 31 Aug. 2022, </a:t>
            </a:r>
            <a:r>
              <a:rPr lang="en-CA" sz="1700">
                <a:solidFill>
                  <a:srgbClr val="0000FF"/>
                </a:solidFill>
                <a:uFill>
                  <a:noFill/>
                </a:uFill>
                <a:latin typeface="Proxima Nova"/>
                <a:ea typeface="Proxima Nova"/>
                <a:cs typeface="Proxima Nova"/>
                <a:sym typeface="Proxima Nova"/>
                <a:hlinkClick r:id="rId3">
                  <a:extLst>
                    <a:ext uri="{A12FA001-AC4F-418D-AE19-62706E023703}">
                      <ahyp:hlinkClr val="tx"/>
                    </a:ext>
                  </a:extLst>
                </a:hlinkClick>
              </a:rPr>
              <a:t>https://spacenews.com/nasa-and-china-are-eyeing-the-same-landing-sites-near-the-lunar-south-pole/</a:t>
            </a:r>
            <a:endParaRPr sz="1700">
              <a:solidFill>
                <a:srgbClr val="333332"/>
              </a:solidFill>
              <a:latin typeface="Proxima Nova"/>
              <a:ea typeface="Proxima Nova"/>
              <a:cs typeface="Proxima Nova"/>
              <a:sym typeface="Proxima Nova"/>
            </a:endParaRPr>
          </a:p>
          <a:p>
            <a:pPr indent="0" lvl="0" marL="0" rtl="0" algn="l">
              <a:spcBef>
                <a:spcPts val="0"/>
              </a:spcBef>
              <a:spcAft>
                <a:spcPts val="0"/>
              </a:spcAft>
              <a:buNone/>
            </a:pPr>
            <a:r>
              <a:t/>
            </a:r>
            <a:endParaRPr sz="1900">
              <a:solidFill>
                <a:srgbClr val="003865"/>
              </a:solidFill>
              <a:latin typeface="Proxima Nova"/>
              <a:ea typeface="Proxima Nova"/>
              <a:cs typeface="Proxima Nova"/>
              <a:sym typeface="Proxima Nova"/>
            </a:endParaRPr>
          </a:p>
          <a:p>
            <a:pPr indent="0" lvl="0" marL="0" marR="5419962" rtl="0" algn="l">
              <a:spcBef>
                <a:spcPts val="0"/>
              </a:spcBef>
              <a:spcAft>
                <a:spcPts val="0"/>
              </a:spcAft>
              <a:buNone/>
            </a:pPr>
            <a:r>
              <a:rPr lang="en-CA" sz="1700">
                <a:latin typeface="Proxima Nova"/>
                <a:ea typeface="Proxima Nova"/>
                <a:cs typeface="Proxima Nova"/>
                <a:sym typeface="Proxima Nova"/>
              </a:rPr>
              <a:t>Christopher Newman, professor of space law and policy at Northumbria University in the United Kingdom, told </a:t>
            </a:r>
            <a:r>
              <a:rPr i="1" lang="en-CA" sz="1700">
                <a:latin typeface="Proxima Nova"/>
                <a:ea typeface="Proxima Nova"/>
                <a:cs typeface="Proxima Nova"/>
                <a:sym typeface="Proxima Nova"/>
              </a:rPr>
              <a:t>SpaceNews</a:t>
            </a:r>
            <a:r>
              <a:rPr lang="en-CA" sz="1700">
                <a:latin typeface="Proxima Nova"/>
                <a:ea typeface="Proxima Nova"/>
                <a:cs typeface="Proxima Nova"/>
                <a:sym typeface="Proxima Nova"/>
              </a:rPr>
              <a:t> that “this is a genuine opportunity for collaboration and cooperation between the two giant powers, and would be an opportunity to show all the rhetoric about space exploration being more than geopolitical in nature.”</a:t>
            </a:r>
            <a:endParaRPr sz="1700">
              <a:latin typeface="Proxima Nova"/>
              <a:ea typeface="Proxima Nova"/>
              <a:cs typeface="Proxima Nova"/>
              <a:sym typeface="Proxima Nova"/>
            </a:endParaRPr>
          </a:p>
          <a:p>
            <a:pPr indent="0" lvl="0" marL="0" marR="5419962" rtl="0" algn="l">
              <a:lnSpc>
                <a:spcPct val="100000"/>
              </a:lnSpc>
              <a:spcBef>
                <a:spcPts val="1100"/>
              </a:spcBef>
              <a:spcAft>
                <a:spcPts val="0"/>
              </a:spcAft>
              <a:buNone/>
            </a:pPr>
            <a:r>
              <a:rPr lang="en-CA" sz="1700">
                <a:latin typeface="Proxima Nova"/>
                <a:ea typeface="Proxima Nova"/>
                <a:cs typeface="Proxima Nova"/>
                <a:sym typeface="Proxima Nova"/>
              </a:rPr>
              <a:t>“However, in reality it is not hard to see why they both want the same spots. </a:t>
            </a:r>
            <a:r>
              <a:rPr b="1" lang="en-CA" sz="1700">
                <a:latin typeface="Proxima Nova"/>
                <a:ea typeface="Proxima Nova"/>
                <a:cs typeface="Proxima Nova"/>
                <a:sym typeface="Proxima Nova"/>
              </a:rPr>
              <a:t>It is prime lunar real estate for </a:t>
            </a:r>
            <a:r>
              <a:rPr b="1" i="1" lang="en-CA" sz="1700">
                <a:latin typeface="Proxima Nova"/>
                <a:ea typeface="Proxima Nova"/>
                <a:cs typeface="Proxima Nova"/>
                <a:sym typeface="Proxima Nova"/>
              </a:rPr>
              <a:t>in-situ</a:t>
            </a:r>
            <a:r>
              <a:rPr b="1" lang="en-CA" sz="1700">
                <a:latin typeface="Proxima Nova"/>
                <a:ea typeface="Proxima Nova"/>
                <a:cs typeface="Proxima Nova"/>
                <a:sym typeface="Proxima Nova"/>
              </a:rPr>
              <a:t> resource utilization. This could be the first potential point of conflict over resources beyond Earth,”</a:t>
            </a:r>
            <a:r>
              <a:rPr lang="en-CA" sz="1700">
                <a:latin typeface="Proxima Nova"/>
                <a:ea typeface="Proxima Nova"/>
                <a:cs typeface="Proxima Nova"/>
                <a:sym typeface="Proxima Nova"/>
              </a:rPr>
              <a:t> Newman said.</a:t>
            </a:r>
            <a:endParaRPr sz="1700">
              <a:latin typeface="Proxima Nova"/>
              <a:ea typeface="Proxima Nova"/>
              <a:cs typeface="Proxima Nova"/>
              <a:sym typeface="Proxima Nova"/>
            </a:endParaRPr>
          </a:p>
          <a:p>
            <a:pPr indent="0" lvl="0" marL="0" marR="5419962" rtl="0" algn="l">
              <a:lnSpc>
                <a:spcPct val="100000"/>
              </a:lnSpc>
              <a:spcBef>
                <a:spcPts val="1100"/>
              </a:spcBef>
              <a:spcAft>
                <a:spcPts val="0"/>
              </a:spcAft>
              <a:buNone/>
            </a:pPr>
            <a:r>
              <a:rPr lang="en-CA" sz="1700">
                <a:latin typeface="Proxima Nova"/>
                <a:ea typeface="Proxima Nova"/>
                <a:cs typeface="Proxima Nova"/>
                <a:sym typeface="Proxima Nova"/>
              </a:rPr>
              <a:t>“Both parties are signatories to the Outer Space Treaty so nominally accept the use of celestial bodies for peaceful purposes, but it will be interesting to see what happens. A lot will depend on who gets there first. This could add an unwelcome element of competition which threatens security both in space and on Earth.”</a:t>
            </a:r>
            <a:endParaRPr sz="1700">
              <a:latin typeface="Proxima Nova"/>
              <a:ea typeface="Proxima Nova"/>
              <a:cs typeface="Proxima Nova"/>
              <a:sym typeface="Proxima Nova"/>
            </a:endParaRPr>
          </a:p>
          <a:p>
            <a:pPr indent="0" lvl="0" marL="0" marR="5419962" rtl="0" algn="just">
              <a:lnSpc>
                <a:spcPct val="100000"/>
              </a:lnSpc>
              <a:spcBef>
                <a:spcPts val="1100"/>
              </a:spcBef>
              <a:spcAft>
                <a:spcPts val="0"/>
              </a:spcAft>
              <a:buNone/>
            </a:pPr>
            <a:r>
              <a:t/>
            </a:r>
            <a:endParaRPr sz="1700">
              <a:latin typeface="Proxima Nova"/>
              <a:ea typeface="Proxima Nova"/>
              <a:cs typeface="Proxima Nova"/>
              <a:sym typeface="Proxima Nova"/>
            </a:endParaRPr>
          </a:p>
          <a:p>
            <a:pPr indent="0" lvl="0" marL="0" marR="5419962" rtl="0" algn="just">
              <a:lnSpc>
                <a:spcPct val="100000"/>
              </a:lnSpc>
              <a:spcBef>
                <a:spcPts val="0"/>
              </a:spcBef>
              <a:spcAft>
                <a:spcPts val="0"/>
              </a:spcAft>
              <a:buNone/>
            </a:pPr>
            <a:r>
              <a:t/>
            </a:r>
            <a:endParaRPr sz="1700">
              <a:solidFill>
                <a:srgbClr val="003865"/>
              </a:solidFill>
              <a:latin typeface="Proxima Nova"/>
              <a:ea typeface="Proxima Nova"/>
              <a:cs typeface="Proxima Nova"/>
              <a:sym typeface="Proxima Nova"/>
            </a:endParaRPr>
          </a:p>
        </p:txBody>
      </p:sp>
      <p:cxnSp>
        <p:nvCxnSpPr>
          <p:cNvPr id="129" name="Google Shape;129;p19"/>
          <p:cNvCxnSpPr/>
          <p:nvPr/>
        </p:nvCxnSpPr>
        <p:spPr>
          <a:xfrm>
            <a:off x="488515" y="453546"/>
            <a:ext cx="11223300" cy="0"/>
          </a:xfrm>
          <a:prstGeom prst="straightConnector1">
            <a:avLst/>
          </a:prstGeom>
          <a:noFill/>
          <a:ln cap="flat" cmpd="sng" w="12700">
            <a:solidFill>
              <a:srgbClr val="003865"/>
            </a:solidFill>
            <a:prstDash val="solid"/>
            <a:miter lim="800000"/>
            <a:headEnd len="sm" w="sm" type="none"/>
            <a:tailEnd len="sm" w="sm" type="none"/>
          </a:ln>
        </p:spPr>
      </p:cxnSp>
      <p:cxnSp>
        <p:nvCxnSpPr>
          <p:cNvPr id="130" name="Google Shape;130;p19"/>
          <p:cNvCxnSpPr/>
          <p:nvPr/>
        </p:nvCxnSpPr>
        <p:spPr>
          <a:xfrm>
            <a:off x="488515" y="6372094"/>
            <a:ext cx="11223300" cy="0"/>
          </a:xfrm>
          <a:prstGeom prst="straightConnector1">
            <a:avLst/>
          </a:prstGeom>
          <a:noFill/>
          <a:ln cap="flat" cmpd="sng" w="12700">
            <a:solidFill>
              <a:srgbClr val="212A72"/>
            </a:solidFill>
            <a:prstDash val="solid"/>
            <a:miter lim="800000"/>
            <a:headEnd len="sm" w="sm" type="none"/>
            <a:tailEnd len="sm" w="sm" type="none"/>
          </a:ln>
        </p:spPr>
      </p:cxnSp>
      <p:pic>
        <p:nvPicPr>
          <p:cNvPr id="131" name="Google Shape;131;p19"/>
          <p:cNvPicPr preferRelativeResize="0"/>
          <p:nvPr/>
        </p:nvPicPr>
        <p:blipFill>
          <a:blip r:embed="rId4">
            <a:alphaModFix/>
          </a:blip>
          <a:stretch>
            <a:fillRect/>
          </a:stretch>
        </p:blipFill>
        <p:spPr>
          <a:xfrm>
            <a:off x="8736597" y="3099050"/>
            <a:ext cx="2975229" cy="3255362"/>
          </a:xfrm>
          <a:prstGeom prst="rect">
            <a:avLst/>
          </a:prstGeom>
          <a:noFill/>
          <a:ln>
            <a:noFill/>
          </a:ln>
        </p:spPr>
      </p:pic>
      <p:pic>
        <p:nvPicPr>
          <p:cNvPr id="132" name="Google Shape;132;p19"/>
          <p:cNvPicPr preferRelativeResize="0"/>
          <p:nvPr/>
        </p:nvPicPr>
        <p:blipFill>
          <a:blip r:embed="rId5">
            <a:alphaModFix/>
          </a:blip>
          <a:stretch>
            <a:fillRect/>
          </a:stretch>
        </p:blipFill>
        <p:spPr>
          <a:xfrm>
            <a:off x="6144537" y="1265129"/>
            <a:ext cx="3159824" cy="317940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descr="Map&#10;&#10;Description automatically generated" id="137" name="Google Shape;137;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38" name="Google Shape;138;p20"/>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lang="en-CA" sz="9600">
                <a:solidFill>
                  <a:schemeClr val="lt1"/>
                </a:solidFill>
                <a:latin typeface="Rubik ExtraBold"/>
                <a:ea typeface="Rubik ExtraBold"/>
                <a:cs typeface="Rubik ExtraBold"/>
                <a:sym typeface="Rubik ExtraBold"/>
              </a:rPr>
              <a:t>General </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CA" sz="9600">
                <a:solidFill>
                  <a:schemeClr val="lt1"/>
                </a:solidFill>
                <a:latin typeface="Rubik ExtraBold"/>
                <a:ea typeface="Rubik ExtraBold"/>
                <a:cs typeface="Rubik ExtraBold"/>
                <a:sym typeface="Rubik ExtraBold"/>
              </a:rPr>
              <a:t>Lunar Rules</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t/>
            </a:r>
            <a:endParaRPr sz="30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CA" sz="3000">
                <a:solidFill>
                  <a:schemeClr val="lt1"/>
                </a:solidFill>
                <a:latin typeface="Rubik ExtraBold"/>
                <a:ea typeface="Rubik ExtraBold"/>
                <a:cs typeface="Rubik ExtraBold"/>
                <a:sym typeface="Rubik ExtraBold"/>
              </a:rPr>
              <a:t>Found in the Outer Space Treaty</a:t>
            </a:r>
            <a:endParaRPr sz="3000">
              <a:solidFill>
                <a:schemeClr val="lt1"/>
              </a:solidFill>
              <a:latin typeface="Rubik ExtraBold"/>
              <a:ea typeface="Rubik ExtraBold"/>
              <a:cs typeface="Rubik ExtraBold"/>
              <a:sym typeface="Rubik Extra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1"/>
          <p:cNvSpPr/>
          <p:nvPr/>
        </p:nvSpPr>
        <p:spPr>
          <a:xfrm>
            <a:off x="0" y="0"/>
            <a:ext cx="12192000" cy="6858000"/>
          </a:xfrm>
          <a:prstGeom prst="rect">
            <a:avLst/>
          </a:prstGeom>
          <a:solidFill>
            <a:srgbClr val="0038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3865"/>
              </a:solidFill>
              <a:latin typeface="Calibri"/>
              <a:ea typeface="Calibri"/>
              <a:cs typeface="Calibri"/>
              <a:sym typeface="Calibri"/>
            </a:endParaRPr>
          </a:p>
        </p:txBody>
      </p:sp>
      <p:cxnSp>
        <p:nvCxnSpPr>
          <p:cNvPr id="144" name="Google Shape;144;p21"/>
          <p:cNvCxnSpPr/>
          <p:nvPr/>
        </p:nvCxnSpPr>
        <p:spPr>
          <a:xfrm>
            <a:off x="488515" y="453546"/>
            <a:ext cx="11223300" cy="0"/>
          </a:xfrm>
          <a:prstGeom prst="straightConnector1">
            <a:avLst/>
          </a:prstGeom>
          <a:noFill/>
          <a:ln cap="flat" cmpd="sng" w="12700">
            <a:solidFill>
              <a:schemeClr val="lt1"/>
            </a:solidFill>
            <a:prstDash val="solid"/>
            <a:miter lim="800000"/>
            <a:headEnd len="sm" w="sm" type="none"/>
            <a:tailEnd len="sm" w="sm" type="none"/>
          </a:ln>
        </p:spPr>
      </p:cxnSp>
      <p:cxnSp>
        <p:nvCxnSpPr>
          <p:cNvPr id="145" name="Google Shape;145;p21"/>
          <p:cNvCxnSpPr/>
          <p:nvPr/>
        </p:nvCxnSpPr>
        <p:spPr>
          <a:xfrm>
            <a:off x="488515" y="6372094"/>
            <a:ext cx="11223300" cy="0"/>
          </a:xfrm>
          <a:prstGeom prst="straightConnector1">
            <a:avLst/>
          </a:prstGeom>
          <a:noFill/>
          <a:ln cap="flat" cmpd="sng" w="12700">
            <a:solidFill>
              <a:schemeClr val="lt1"/>
            </a:solidFill>
            <a:prstDash val="solid"/>
            <a:miter lim="800000"/>
            <a:headEnd len="sm" w="sm" type="none"/>
            <a:tailEnd len="sm" w="sm" type="none"/>
          </a:ln>
        </p:spPr>
      </p:cxnSp>
      <p:sp>
        <p:nvSpPr>
          <p:cNvPr id="146" name="Google Shape;146;p21"/>
          <p:cNvSpPr txBox="1"/>
          <p:nvPr/>
        </p:nvSpPr>
        <p:spPr>
          <a:xfrm>
            <a:off x="421799" y="642825"/>
            <a:ext cx="11289900" cy="52950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CA" sz="2600">
                <a:solidFill>
                  <a:srgbClr val="FFB81C"/>
                </a:solidFill>
                <a:latin typeface="Oswald Medium"/>
                <a:ea typeface="Oswald Medium"/>
                <a:cs typeface="Oswald Medium"/>
                <a:sym typeface="Oswald Medium"/>
              </a:rPr>
              <a:t>Outer Space Treaty</a:t>
            </a:r>
            <a:endParaRPr sz="2600">
              <a:solidFill>
                <a:srgbClr val="FFB81C"/>
              </a:solidFill>
              <a:latin typeface="Oswald Medium"/>
              <a:ea typeface="Oswald Medium"/>
              <a:cs typeface="Oswald Medium"/>
              <a:sym typeface="Oswald Medium"/>
            </a:endParaRPr>
          </a:p>
          <a:p>
            <a:pPr indent="0" lvl="0" marL="0" marR="0" rtl="0" algn="just">
              <a:spcBef>
                <a:spcPts val="0"/>
              </a:spcBef>
              <a:spcAft>
                <a:spcPts val="0"/>
              </a:spcAft>
              <a:buNone/>
            </a:pPr>
            <a:r>
              <a:rPr lang="en-CA" sz="2600">
                <a:solidFill>
                  <a:srgbClr val="FFB81C"/>
                </a:solidFill>
                <a:latin typeface="Oswald Medium"/>
                <a:ea typeface="Oswald Medium"/>
                <a:cs typeface="Oswald Medium"/>
                <a:sym typeface="Oswald Medium"/>
              </a:rPr>
              <a:t>Article IV</a:t>
            </a:r>
            <a:endParaRPr sz="2600">
              <a:solidFill>
                <a:srgbClr val="FFB81C"/>
              </a:solidFill>
              <a:latin typeface="Oswald Medium"/>
              <a:ea typeface="Oswald Medium"/>
              <a:cs typeface="Oswald Medium"/>
              <a:sym typeface="Oswald Medium"/>
            </a:endParaRPr>
          </a:p>
          <a:p>
            <a:pPr indent="0" lvl="0" marL="0" marR="0" rtl="0" algn="just">
              <a:spcBef>
                <a:spcPts val="0"/>
              </a:spcBef>
              <a:spcAft>
                <a:spcPts val="0"/>
              </a:spcAft>
              <a:buNone/>
            </a:pPr>
            <a:r>
              <a:rPr lang="en-CA" sz="2600">
                <a:solidFill>
                  <a:srgbClr val="FFB81C"/>
                </a:solidFill>
                <a:latin typeface="Oswald Medium"/>
                <a:ea typeface="Oswald Medium"/>
                <a:cs typeface="Oswald Medium"/>
                <a:sym typeface="Oswald Medium"/>
              </a:rPr>
              <a:t>Paragraph 2</a:t>
            </a:r>
            <a:endParaRPr sz="2600">
              <a:solidFill>
                <a:srgbClr val="FFB81C"/>
              </a:solidFill>
              <a:latin typeface="Oswald Medium"/>
              <a:ea typeface="Oswald Medium"/>
              <a:cs typeface="Oswald Medium"/>
              <a:sym typeface="Oswald Medium"/>
            </a:endParaRPr>
          </a:p>
          <a:p>
            <a:pPr indent="0" lvl="0" marL="0" marR="0" rtl="0" algn="just">
              <a:spcBef>
                <a:spcPts val="0"/>
              </a:spcBef>
              <a:spcAft>
                <a:spcPts val="0"/>
              </a:spcAft>
              <a:buNone/>
            </a:pPr>
            <a:r>
              <a:t/>
            </a:r>
            <a:endParaRPr sz="2600">
              <a:solidFill>
                <a:srgbClr val="FFB81C"/>
              </a:solidFill>
              <a:latin typeface="Proxima Nova"/>
              <a:ea typeface="Proxima Nova"/>
              <a:cs typeface="Proxima Nova"/>
              <a:sym typeface="Proxima Nova"/>
            </a:endParaRPr>
          </a:p>
          <a:p>
            <a:pPr indent="0" lvl="0" marL="0" marR="0" rtl="0" algn="just">
              <a:spcBef>
                <a:spcPts val="0"/>
              </a:spcBef>
              <a:spcAft>
                <a:spcPts val="0"/>
              </a:spcAft>
              <a:buClr>
                <a:schemeClr val="dk1"/>
              </a:buClr>
              <a:buSzPts val="1100"/>
              <a:buFont typeface="Arial"/>
              <a:buNone/>
            </a:pPr>
            <a:r>
              <a:rPr lang="en-CA" sz="2600">
                <a:solidFill>
                  <a:srgbClr val="FFB81C"/>
                </a:solidFill>
                <a:latin typeface="Proxima Nova"/>
                <a:ea typeface="Proxima Nova"/>
                <a:cs typeface="Proxima Nova"/>
                <a:sym typeface="Proxima Nova"/>
              </a:rPr>
              <a:t>The Moon and other celestial bodies shall be used by all States Parties to the Treaty exclusively for peaceful purposes. </a:t>
            </a:r>
            <a:r>
              <a:rPr lang="en-CA" sz="2600">
                <a:solidFill>
                  <a:srgbClr val="EDEDED"/>
                </a:solidFill>
                <a:latin typeface="Proxima Nova"/>
                <a:ea typeface="Proxima Nova"/>
                <a:cs typeface="Proxima Nova"/>
                <a:sym typeface="Proxima Nova"/>
              </a:rPr>
              <a:t>The establishment of military bases, installations and fortifications, the testing of any type of weapons and the conduct of military manoeuvres on celestial bodies shall be forbidden.</a:t>
            </a:r>
            <a:r>
              <a:rPr lang="en-CA" sz="2600">
                <a:solidFill>
                  <a:srgbClr val="FFB81C"/>
                </a:solidFill>
                <a:latin typeface="Proxima Nova"/>
                <a:ea typeface="Proxima Nova"/>
                <a:cs typeface="Proxima Nova"/>
                <a:sym typeface="Proxima Nova"/>
              </a:rPr>
              <a:t> The use of military personnel for scientific research or for any other peaceful purposes shall not be prohibited. </a:t>
            </a:r>
            <a:r>
              <a:rPr lang="en-CA" sz="2600">
                <a:solidFill>
                  <a:srgbClr val="EDEDED"/>
                </a:solidFill>
                <a:latin typeface="Proxima Nova"/>
                <a:ea typeface="Proxima Nova"/>
                <a:cs typeface="Proxima Nova"/>
                <a:sym typeface="Proxima Nova"/>
              </a:rPr>
              <a:t>The use of any equipment or facility necessary for peaceful exploration of the Moon and other celestial bodies shall also not be prohibited.</a:t>
            </a:r>
            <a:endParaRPr sz="2600">
              <a:solidFill>
                <a:srgbClr val="EDEDED"/>
              </a:solidFill>
              <a:latin typeface="Proxima Nova"/>
              <a:ea typeface="Proxima Nova"/>
              <a:cs typeface="Proxima Nova"/>
              <a:sym typeface="Proxima Nova"/>
            </a:endParaRPr>
          </a:p>
          <a:p>
            <a:pPr indent="0" lvl="0" marL="0" marR="0" rtl="0" algn="just">
              <a:spcBef>
                <a:spcPts val="0"/>
              </a:spcBef>
              <a:spcAft>
                <a:spcPts val="0"/>
              </a:spcAft>
              <a:buNone/>
            </a:pPr>
            <a:r>
              <a:t/>
            </a:r>
            <a:endParaRPr sz="2600">
              <a:solidFill>
                <a:srgbClr val="FFB81C"/>
              </a:solidFill>
              <a:latin typeface="Proxima Nova"/>
              <a:ea typeface="Proxima Nova"/>
              <a:cs typeface="Proxima Nova"/>
              <a:sym typeface="Proxima Nova"/>
            </a:endParaRPr>
          </a:p>
        </p:txBody>
      </p:sp>
      <p:sp>
        <p:nvSpPr>
          <p:cNvPr id="147" name="Google Shape;147;p21"/>
          <p:cNvSpPr txBox="1"/>
          <p:nvPr/>
        </p:nvSpPr>
        <p:spPr>
          <a:xfrm rot="1079626">
            <a:off x="4675814" y="767020"/>
            <a:ext cx="3893322" cy="80535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2600">
                <a:solidFill>
                  <a:srgbClr val="FFFF00"/>
                </a:solidFill>
                <a:latin typeface="Oswald Medium"/>
                <a:ea typeface="Oswald Medium"/>
                <a:cs typeface="Oswald Medium"/>
                <a:sym typeface="Oswald Medium"/>
              </a:rPr>
              <a:t>Almost totally prohibits the militarization of the Moon</a:t>
            </a:r>
            <a:endParaRPr sz="2600">
              <a:solidFill>
                <a:srgbClr val="FFFF00"/>
              </a:solidFill>
              <a:latin typeface="Oswald Medium"/>
              <a:ea typeface="Oswald Medium"/>
              <a:cs typeface="Oswald Medium"/>
              <a:sym typeface="Oswald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