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722" r:id="rId3"/>
    <p:sldMasterId id="2147483735" r:id="rId4"/>
    <p:sldMasterId id="2147483755" r:id="rId5"/>
  </p:sldMasterIdLst>
  <p:notesMasterIdLst>
    <p:notesMasterId r:id="rId18"/>
  </p:notesMasterIdLst>
  <p:handoutMasterIdLst>
    <p:handoutMasterId r:id="rId19"/>
  </p:handoutMasterIdLst>
  <p:sldIdLst>
    <p:sldId id="279" r:id="rId6"/>
    <p:sldId id="285" r:id="rId7"/>
    <p:sldId id="278" r:id="rId8"/>
    <p:sldId id="280" r:id="rId9"/>
    <p:sldId id="288" r:id="rId10"/>
    <p:sldId id="289" r:id="rId11"/>
    <p:sldId id="282" r:id="rId12"/>
    <p:sldId id="281" r:id="rId13"/>
    <p:sldId id="286" r:id="rId14"/>
    <p:sldId id="287" r:id="rId15"/>
    <p:sldId id="283" r:id="rId16"/>
    <p:sldId id="290" r:id="rId17"/>
  </p:sldIdLst>
  <p:sldSz cx="9144000" cy="6858000" type="letter"/>
  <p:notesSz cx="69977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CCFF"/>
    <a:srgbClr val="66FFFF"/>
    <a:srgbClr val="33CCFF"/>
    <a:srgbClr val="FF3300"/>
    <a:srgbClr val="FF66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0440" autoAdjust="0"/>
    <p:restoredTop sz="94464" autoAdjust="0"/>
  </p:normalViewPr>
  <p:slideViewPr>
    <p:cSldViewPr snapToGrid="0">
      <p:cViewPr varScale="1">
        <p:scale>
          <a:sx n="107" d="100"/>
          <a:sy n="107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944" y="-102"/>
      </p:cViewPr>
      <p:guideLst>
        <p:guide orient="horz" pos="2897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2337" cy="46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9" tIns="45866" rIns="91729" bIns="45866" numCol="1" anchor="t" anchorCtr="0" compatLnSpc="1">
            <a:prstTxWarp prst="textNoShape">
              <a:avLst/>
            </a:prstTxWarp>
          </a:bodyPr>
          <a:lstStyle>
            <a:lvl1pPr algn="l" defTabSz="917209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363" y="2"/>
            <a:ext cx="3032337" cy="46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9" tIns="45866" rIns="91729" bIns="45866" numCol="1" anchor="t" anchorCtr="0" compatLnSpc="1">
            <a:prstTxWarp prst="textNoShape">
              <a:avLst/>
            </a:prstTxWarp>
          </a:bodyPr>
          <a:lstStyle>
            <a:lvl1pPr algn="r" defTabSz="917209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2718"/>
            <a:ext cx="3032337" cy="46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9" tIns="45866" rIns="91729" bIns="45866" numCol="1" anchor="b" anchorCtr="0" compatLnSpc="1">
            <a:prstTxWarp prst="textNoShape">
              <a:avLst/>
            </a:prstTxWarp>
          </a:bodyPr>
          <a:lstStyle>
            <a:lvl1pPr algn="l" defTabSz="917209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363" y="8732718"/>
            <a:ext cx="3032337" cy="46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9" tIns="45866" rIns="91729" bIns="45866" numCol="1" anchor="b" anchorCtr="0" compatLnSpc="1">
            <a:prstTxWarp prst="textNoShape">
              <a:avLst/>
            </a:prstTxWarp>
          </a:bodyPr>
          <a:lstStyle>
            <a:lvl1pPr algn="r" defTabSz="917209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57F374-2D18-454A-861B-A1736C9357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6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2337" cy="46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9" tIns="45866" rIns="91729" bIns="45866" numCol="1" anchor="t" anchorCtr="0" compatLnSpc="1">
            <a:prstTxWarp prst="textNoShape">
              <a:avLst/>
            </a:prstTxWarp>
          </a:bodyPr>
          <a:lstStyle>
            <a:lvl1pPr algn="l" defTabSz="917209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363" y="2"/>
            <a:ext cx="3032337" cy="46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9" tIns="45866" rIns="91729" bIns="45866" numCol="1" anchor="t" anchorCtr="0" compatLnSpc="1">
            <a:prstTxWarp prst="textNoShape">
              <a:avLst/>
            </a:prstTxWarp>
          </a:bodyPr>
          <a:lstStyle>
            <a:lvl1pPr algn="r" defTabSz="917209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685800"/>
            <a:ext cx="4598987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266" y="4367167"/>
            <a:ext cx="5126788" cy="414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9" tIns="45866" rIns="91729" bIns="45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2718"/>
            <a:ext cx="3032337" cy="46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9" tIns="45866" rIns="91729" bIns="45866" numCol="1" anchor="b" anchorCtr="0" compatLnSpc="1">
            <a:prstTxWarp prst="textNoShape">
              <a:avLst/>
            </a:prstTxWarp>
          </a:bodyPr>
          <a:lstStyle>
            <a:lvl1pPr algn="l" defTabSz="917209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363" y="8732718"/>
            <a:ext cx="3032337" cy="46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9" tIns="45866" rIns="91729" bIns="45866" numCol="1" anchor="b" anchorCtr="0" compatLnSpc="1">
            <a:prstTxWarp prst="textNoShape">
              <a:avLst/>
            </a:prstTxWarp>
          </a:bodyPr>
          <a:lstStyle>
            <a:lvl1pPr algn="r" defTabSz="917209">
              <a:defRPr sz="11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45E3492-A66E-4580-9711-362D39E16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39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E3492-A66E-4580-9711-362D39E1649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6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917C-4041-447B-A9E4-54A7F00F9B1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74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3619" y="4368159"/>
            <a:ext cx="6293733" cy="435458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917C-4041-447B-A9E4-54A7F00F9B1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93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917C-4041-447B-A9E4-54A7F00F9B1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6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368158"/>
            <a:ext cx="5596892" cy="43650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917C-4041-447B-A9E4-54A7F00F9B1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1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E3492-A66E-4580-9711-362D39E1649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2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368159"/>
            <a:ext cx="5596893" cy="442719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917C-4041-447B-A9E4-54A7F00F9B1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85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E3492-A66E-4580-9711-362D39E1649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64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E3492-A66E-4580-9711-362D39E1649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86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379413"/>
            <a:ext cx="459898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8179" y="4014982"/>
            <a:ext cx="6320748" cy="4751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917C-4041-447B-A9E4-54A7F00F9B1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64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368159"/>
            <a:ext cx="5596893" cy="455532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917C-4041-447B-A9E4-54A7F00F9B1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30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917C-4041-447B-A9E4-54A7F00F9B1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5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D6102481-0E81-4E78-BEF7-BC9DCF77A5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Official Use Only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3B4C3-AB61-4DFF-AEC0-36995A6B2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Official Use Only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30DC-C7A2-4511-9302-5EEE97847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172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Official Use Only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8CC2C-1BEF-4B64-96D7-CE5160DDFB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OAA Color Use smalltran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9640" y="76201"/>
            <a:ext cx="121600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OC Color Us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61" y="76201"/>
            <a:ext cx="121600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8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6939" y="2130426"/>
            <a:ext cx="7331972" cy="14700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3877" y="3886200"/>
            <a:ext cx="603809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B9913-8918-48AE-A36C-5C00F53D21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383" y="4406901"/>
            <a:ext cx="733197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383" y="2906713"/>
            <a:ext cx="733197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E9EA-C391-4004-9A76-48DCE63462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293" y="1514475"/>
            <a:ext cx="38097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4807" y="1514475"/>
            <a:ext cx="38097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E1667-B47A-4378-89BF-3A065D76F6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92" y="274638"/>
            <a:ext cx="776326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293" y="1535113"/>
            <a:ext cx="38112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293" y="2174875"/>
            <a:ext cx="38112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1813" y="1535113"/>
            <a:ext cx="381274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1813" y="2174875"/>
            <a:ext cx="381274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648C9-7752-4405-86F1-D886643F2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6EE1F-9557-412B-8304-34120D555E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91A2D-9FD0-411B-87F9-20CD73AF7A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200" b="0">
                <a:solidFill>
                  <a:srgbClr val="00206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>
                <a:solidFill>
                  <a:srgbClr val="002060"/>
                </a:solidFill>
                <a:latin typeface="Franklin Gothic Demi" panose="020B0703020102020204" pitchFamily="34" charset="0"/>
              </a:defRPr>
            </a:lvl1pPr>
            <a:lvl2pPr>
              <a:defRPr sz="2000" b="0">
                <a:solidFill>
                  <a:srgbClr val="002060"/>
                </a:solidFill>
                <a:latin typeface="Franklin Gothic Demi" panose="020B0703020102020204" pitchFamily="34" charset="0"/>
              </a:defRPr>
            </a:lvl2pPr>
            <a:lvl3pPr>
              <a:defRPr sz="1800" b="0">
                <a:solidFill>
                  <a:srgbClr val="002060"/>
                </a:solidFill>
                <a:latin typeface="Franklin Gothic Demi" panose="020B0703020102020204" pitchFamily="34" charset="0"/>
              </a:defRPr>
            </a:lvl3pPr>
            <a:lvl4pPr>
              <a:defRPr sz="1800" b="0">
                <a:solidFill>
                  <a:srgbClr val="002060"/>
                </a:solidFill>
                <a:latin typeface="Franklin Gothic Demi" panose="020B0703020102020204" pitchFamily="34" charset="0"/>
              </a:defRPr>
            </a:lvl4pPr>
            <a:lvl5pPr>
              <a:defRPr sz="1800" b="0">
                <a:solidFill>
                  <a:srgbClr val="002060"/>
                </a:solidFill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 b="0">
                <a:latin typeface="Franklin Gothic Demi" panose="020B0703020102020204" pitchFamily="34" charset="0"/>
              </a:defRPr>
            </a:lvl1pPr>
          </a:lstStyle>
          <a:p>
            <a:pPr>
              <a:defRPr/>
            </a:pPr>
            <a:fld id="{006ADCC3-002E-43F3-9463-9571AF1822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93" y="273050"/>
            <a:ext cx="283784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468" y="273051"/>
            <a:ext cx="482209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293" y="1435101"/>
            <a:ext cx="283784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577D4-E0D3-4CA9-BE36-679CB56D4F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727" y="4800600"/>
            <a:ext cx="5175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0727" y="612775"/>
            <a:ext cx="517551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0727" y="5367338"/>
            <a:ext cx="5175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F1AEA-F34C-47F2-B8AC-A1BC5C886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69879-6C3F-4544-99B8-7EBA066CF9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53741" y="0"/>
            <a:ext cx="1940816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292" y="0"/>
            <a:ext cx="5678685" cy="6040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9DE63-C44F-4F91-A13F-9158E32FD7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378" y="0"/>
            <a:ext cx="66131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1292" y="1514475"/>
            <a:ext cx="7763265" cy="4525963"/>
          </a:xfrm>
        </p:spPr>
        <p:txBody>
          <a:bodyPr lIns="91440" tIns="45720" rIns="91440" bIns="45720"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51FC-1991-4122-9D28-38AB2024BD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OAA Color Use smalltran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9075" y="76200"/>
            <a:ext cx="12160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OC Color Us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76200"/>
            <a:ext cx="12160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8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764C-E6DA-4DCA-92D3-8269C70E5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9A308-5207-44CC-8C46-36C8C844AB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144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44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F86CE-BCE5-427E-9F70-AF0C4E4DF2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01DA5-8F37-4346-8FD9-2CB1927A40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2F84D-52E7-4F8B-BFFC-3C1578DCD8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3D08-4C1D-4A8D-A7C9-F47350BACB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5EB6D-4486-4484-A7A1-9A6AC11F98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EBD00-9D9A-4440-9495-D813E731A7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94800-43A4-4A7E-8501-B0B7084F78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F1E9C-D967-4FB6-BCEF-6645A29D0C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040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E6E15-1B9C-43CF-B35A-347B261D39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0" y="0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14475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E016-26D5-415B-9C10-4574DA6E99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5F9E9-1074-4670-8A0E-0B6468CC6C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57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49F74-3771-43B8-B1A8-F89DD99CF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51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7ADCD-CA2E-4BE5-B985-DBF539CC0C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5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D051A-DFC4-43C6-B03F-548EC3101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9BDA4-3149-437D-AD36-FBFCFE3E99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34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03E09-FD66-4FA5-8B02-B4CE8DE94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12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F622D-6E5C-4887-BE46-9AFC436950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50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6FC0F-5285-42A6-8252-457BB3562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868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C2FA1-CDF7-4F49-8753-2012B2A985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182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486F6-F3E5-47B2-A572-CA526B458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2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719A-DE6B-4D6C-A251-E2D1D5B0E4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7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50CA-BF8E-46E0-B7E1-FBE869D5D1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For 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65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38D45-F0D9-4FC3-B225-4D5E59C3F9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73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E8FA2-9E5D-462D-8E04-4F88823194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8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D69A6-A121-49C7-BF7C-6AC06AAE94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C0AFE-33EB-4DF2-B359-C487716DF8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36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4E114-2F76-42CD-A721-61AD866387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563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3F417-B86A-46C5-8377-9D9171B0AC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575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6F121-387C-4FC7-A988-C5A386DB7E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404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5F9C0-784A-4DC1-91CE-88E22B72D3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10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83F62-26FE-4D42-B698-5CE13E5562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993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50CDB-28C6-413F-83E1-FECDD4A664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132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82092-1130-4307-AD70-3E0414A348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37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720A9-2581-4013-9D8A-AD861A61B9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548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938CAEDC-59FF-43F4-8668-D356A09F5F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9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5E81-7957-453B-9835-1766254F1F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772400" cy="495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7A10FD72-C364-41A5-AC13-8593EF1B2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024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600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52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4152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For Official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82DF1BB8-21AB-4ECA-B6B3-F5B12B0CA2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C24F7-082C-40C2-BE7E-29D49AFA15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4F13-B003-46D7-9F89-4406C6D6B0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B5EC9-9EA1-4A3E-A26A-ACF0F1F448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8792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277" y="1676400"/>
            <a:ext cx="844061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34464" y="1233854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CF3255-C96B-4DFB-B856-455B1773E1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228600"/>
            <a:ext cx="914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7" name="Picture 12" descr="doc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2077" y="228600"/>
            <a:ext cx="9191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0">
          <a:solidFill>
            <a:srgbClr val="002060"/>
          </a:solidFill>
          <a:latin typeface="Franklin Gothic Demi" panose="020B07030201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0">
          <a:solidFill>
            <a:srgbClr val="002060"/>
          </a:solidFill>
          <a:latin typeface="Franklin Gothic Demi" panose="020B07030201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0">
          <a:solidFill>
            <a:srgbClr val="002060"/>
          </a:solidFill>
          <a:latin typeface="Franklin Gothic Demi" panose="020B07030201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0">
          <a:solidFill>
            <a:srgbClr val="002060"/>
          </a:solidFill>
          <a:latin typeface="Franklin Gothic Demi" panose="020B07030201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0">
          <a:solidFill>
            <a:srgbClr val="002060"/>
          </a:solidFill>
          <a:latin typeface="Franklin Gothic Demi" panose="020B07030201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0">
          <a:solidFill>
            <a:srgbClr val="002060"/>
          </a:solidFill>
          <a:latin typeface="Franklin Gothic Demi" panose="020B07030201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8280" y="0"/>
            <a:ext cx="7010001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751" y="1514475"/>
            <a:ext cx="82304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7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874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002" y="6381750"/>
            <a:ext cx="213399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C8B7A9D-7EF2-490D-9AA6-EA3B7D363C5D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874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6298" y="6397625"/>
            <a:ext cx="341140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Aft>
                <a:spcPct val="0"/>
              </a:spcAft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For Official Use Only</a:t>
            </a: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57351" name="Picture 7" descr="NOAA Color Use smalltran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34656" y="76200"/>
            <a:ext cx="9135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 descr="DOC Color Us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360" y="76200"/>
            <a:ext cx="9149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7750" y="0"/>
            <a:ext cx="7010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144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7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874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Aft>
                <a:spcPct val="0"/>
              </a:spcAft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19678DC-6763-4819-8D70-AFF6B7308E5A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874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7025" y="6397625"/>
            <a:ext cx="3409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Aft>
                <a:spcPct val="0"/>
              </a:spcAft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For Official Use Only</a:t>
            </a: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57351" name="Picture 7" descr="NOAA Color Use smalltran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34350" y="76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 descr="DOC Color Us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725" y="76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7" descr="NOAA Color Use smalltran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152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8" descr="DOC Color Us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152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7750" y="152400"/>
            <a:ext cx="710565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n-l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D659DDDB-4069-443A-93EA-BC7C4C91E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7025" y="6397625"/>
            <a:ext cx="3409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ea typeface="ＭＳ Ｐゴシック" pitchFamily="34" charset="-128"/>
                <a:cs typeface="+mn-cs"/>
              </a:rPr>
              <a:t>For Official Use Only</a:t>
            </a: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228600" y="1143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sz="2400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46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11680" tIns="0" rIns="18288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en-US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</a:rPr>
              <a:t>For Official Use Only</a:t>
            </a:r>
            <a:endParaRPr lang="en-US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6DE45C72-C8D4-4AEE-B338-7C9A4C8E7252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459783" name="Picture 7" descr="Dept of Commerce Sea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72463" y="6521450"/>
            <a:ext cx="338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784" name="Picture 8" descr="NOA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15263" y="6519863"/>
            <a:ext cx="3381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037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hdr="0" dt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000066"/>
        </a:buClr>
        <a:buSzPct val="70000"/>
        <a:buFont typeface="Webdings" pitchFamily="18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rgbClr val="333399"/>
        </a:buClr>
        <a:buSzPct val="85000"/>
        <a:buFont typeface="Webdings" pitchFamily="18" charset="2"/>
        <a:buChar char="ü"/>
        <a:defRPr sz="2400">
          <a:solidFill>
            <a:schemeClr val="tx1"/>
          </a:solidFill>
          <a:latin typeface="+mn-lt"/>
        </a:defRPr>
      </a:lvl2pPr>
      <a:lvl3pPr marL="1377950" indent="-3492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ebdings" pitchFamily="18" charset="2"/>
        <a:buChar char="þ"/>
        <a:defRPr sz="2000">
          <a:solidFill>
            <a:schemeClr val="tx1"/>
          </a:solidFill>
          <a:latin typeface="+mn-lt"/>
        </a:defRPr>
      </a:lvl3pPr>
      <a:lvl4pPr marL="1828800" indent="-336550" algn="l" rtl="0" fontAlgn="base">
        <a:spcBef>
          <a:spcPct val="20000"/>
        </a:spcBef>
        <a:spcAft>
          <a:spcPct val="0"/>
        </a:spcAft>
        <a:buClr>
          <a:srgbClr val="3366FF"/>
        </a:buClr>
        <a:buSzPct val="85000"/>
        <a:buFont typeface="Wingdings 2" pitchFamily="18" charset="2"/>
        <a:buChar char=""/>
        <a:defRPr>
          <a:solidFill>
            <a:schemeClr val="tx1"/>
          </a:solidFill>
          <a:latin typeface="+mn-lt"/>
        </a:defRPr>
      </a:lvl4pPr>
      <a:lvl5pPr marL="2292350" indent="-349250" algn="l" rtl="0" fontAlgn="base">
        <a:spcBef>
          <a:spcPct val="20000"/>
        </a:spcBef>
        <a:spcAft>
          <a:spcPct val="0"/>
        </a:spcAft>
        <a:buSzPct val="90000"/>
        <a:buFont typeface="Wingdings 2" pitchFamily="18" charset="2"/>
        <a:buChar char="·"/>
        <a:defRPr>
          <a:solidFill>
            <a:schemeClr val="tx1"/>
          </a:solidFill>
          <a:latin typeface="+mn-lt"/>
        </a:defRPr>
      </a:lvl5pPr>
      <a:lvl6pPr marL="2749550" indent="-349250" algn="l" rtl="0" fontAlgn="base">
        <a:spcBef>
          <a:spcPct val="20000"/>
        </a:spcBef>
        <a:spcAft>
          <a:spcPct val="0"/>
        </a:spcAft>
        <a:buSzPct val="90000"/>
        <a:buFont typeface="Wingdings 2" pitchFamily="18" charset="2"/>
        <a:buChar char="·"/>
        <a:defRPr>
          <a:solidFill>
            <a:schemeClr val="tx1"/>
          </a:solidFill>
          <a:latin typeface="+mn-lt"/>
        </a:defRPr>
      </a:lvl6pPr>
      <a:lvl7pPr marL="3206750" indent="-349250" algn="l" rtl="0" fontAlgn="base">
        <a:spcBef>
          <a:spcPct val="20000"/>
        </a:spcBef>
        <a:spcAft>
          <a:spcPct val="0"/>
        </a:spcAft>
        <a:buSzPct val="90000"/>
        <a:buFont typeface="Wingdings 2" pitchFamily="18" charset="2"/>
        <a:buChar char="·"/>
        <a:defRPr>
          <a:solidFill>
            <a:schemeClr val="tx1"/>
          </a:solidFill>
          <a:latin typeface="+mn-lt"/>
        </a:defRPr>
      </a:lvl7pPr>
      <a:lvl8pPr marL="3663950" indent="-349250" algn="l" rtl="0" fontAlgn="base">
        <a:spcBef>
          <a:spcPct val="20000"/>
        </a:spcBef>
        <a:spcAft>
          <a:spcPct val="0"/>
        </a:spcAft>
        <a:buSzPct val="90000"/>
        <a:buFont typeface="Wingdings 2" pitchFamily="18" charset="2"/>
        <a:buChar char="·"/>
        <a:defRPr>
          <a:solidFill>
            <a:schemeClr val="tx1"/>
          </a:solidFill>
          <a:latin typeface="+mn-lt"/>
        </a:defRPr>
      </a:lvl8pPr>
      <a:lvl9pPr marL="4121150" indent="-349250" algn="l" rtl="0" fontAlgn="base">
        <a:spcBef>
          <a:spcPct val="20000"/>
        </a:spcBef>
        <a:spcAft>
          <a:spcPct val="0"/>
        </a:spcAft>
        <a:buSzPct val="90000"/>
        <a:buFont typeface="Wingdings 2" pitchFamily="18" charset="2"/>
        <a:buChar char="·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pectrum.ieee.org/telecom/wireless/the-great-radio-spectrum-famine/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83" y="1839868"/>
            <a:ext cx="7772400" cy="1470025"/>
          </a:xfrm>
        </p:spPr>
        <p:txBody>
          <a:bodyPr/>
          <a:lstStyle/>
          <a:p>
            <a:r>
              <a:rPr lang="en-US" sz="3600" dirty="0" smtClean="0"/>
              <a:t>Preparing for Spectrum Sharing:</a:t>
            </a:r>
            <a:br>
              <a:rPr lang="en-US" sz="3600" dirty="0" smtClean="0"/>
            </a:br>
            <a:r>
              <a:rPr lang="en-US" sz="3600" dirty="0" smtClean="0"/>
              <a:t>Perspectives and Lessons Learned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940" y="3629825"/>
            <a:ext cx="7870676" cy="1087453"/>
          </a:xfrm>
        </p:spPr>
        <p:txBody>
          <a:bodyPr/>
          <a:lstStyle/>
          <a:p>
            <a:r>
              <a:rPr lang="en-US" sz="1800" i="1" dirty="0" smtClean="0"/>
              <a:t>Challenges </a:t>
            </a:r>
            <a:r>
              <a:rPr lang="en-US" sz="1800" i="1" dirty="0"/>
              <a:t>In Sharing Weather Satellite Spectrum With Terrestrial </a:t>
            </a:r>
            <a:r>
              <a:rPr lang="en-US" sz="1800" i="1" dirty="0" smtClean="0"/>
              <a:t>Networks</a:t>
            </a:r>
          </a:p>
          <a:p>
            <a:r>
              <a:rPr lang="en-US" sz="1800" dirty="0" smtClean="0"/>
              <a:t>American Meteorological Society and the Secure World Foundation</a:t>
            </a:r>
          </a:p>
          <a:p>
            <a:r>
              <a:rPr lang="en-US" sz="1800" dirty="0" smtClean="0"/>
              <a:t>March 27, 2015</a:t>
            </a:r>
            <a:endParaRPr lang="en-US" sz="1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86585" y="5884500"/>
            <a:ext cx="4573422" cy="72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 b="0">
                <a:solidFill>
                  <a:srgbClr val="002060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0">
                <a:solidFill>
                  <a:srgbClr val="002060"/>
                </a:solidFill>
                <a:latin typeface="Franklin Gothic Demi" panose="020B0703020102020204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0">
                <a:solidFill>
                  <a:srgbClr val="002060"/>
                </a:solidFill>
                <a:latin typeface="Franklin Gothic Demi" panose="020B0703020102020204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0">
                <a:solidFill>
                  <a:srgbClr val="002060"/>
                </a:solidFill>
                <a:latin typeface="Franklin Gothic Demi" panose="020B0703020102020204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0">
                <a:solidFill>
                  <a:srgbClr val="002060"/>
                </a:solidFill>
                <a:latin typeface="Franklin Gothic Demi" panose="020B0703020102020204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400" kern="0" dirty="0" smtClean="0"/>
              <a:t>Mark F. Mulholland</a:t>
            </a:r>
          </a:p>
          <a:p>
            <a:pPr algn="l">
              <a:spcBef>
                <a:spcPts val="0"/>
              </a:spcBef>
            </a:pPr>
            <a:r>
              <a:rPr lang="en-US" sz="1400" kern="0" dirty="0" smtClean="0"/>
              <a:t>Office of System Architecture and Advanced Planning</a:t>
            </a:r>
          </a:p>
          <a:p>
            <a:pPr algn="l">
              <a:spcBef>
                <a:spcPts val="0"/>
              </a:spcBef>
            </a:pPr>
            <a:r>
              <a:rPr lang="en-US" sz="1400" kern="0" dirty="0" smtClean="0"/>
              <a:t>NOAA Satellite and Information Service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38096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100 Broadband Markets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0AA443-6DDB-46C9-BB72-70DD4C66908D}" type="slidenum">
              <a:rPr lang="en-US" sz="1200" b="0" smtClean="0">
                <a:latin typeface="Franklin Gothic Demi" panose="020B0703020102020204" pitchFamily="34" charset="0"/>
              </a:rPr>
              <a:pPr>
                <a:defRPr/>
              </a:pPr>
              <a:t>10</a:t>
            </a:fld>
            <a:endParaRPr lang="en-US" b="0" dirty="0">
              <a:latin typeface="Franklin Gothic Demi" panose="020B07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5" y="1793569"/>
            <a:ext cx="6987678" cy="482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User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27" y="1676400"/>
            <a:ext cx="8320036" cy="4714352"/>
          </a:xfrm>
        </p:spPr>
        <p:txBody>
          <a:bodyPr/>
          <a:lstStyle/>
          <a:p>
            <a:r>
              <a:rPr lang="en-US" sz="2400" dirty="0" smtClean="0"/>
              <a:t>Recognize that more weather satellite bands will be auctioned and that it will be harder for us to do our jobs</a:t>
            </a:r>
          </a:p>
          <a:p>
            <a:r>
              <a:rPr lang="en-US" sz="2400" dirty="0" smtClean="0"/>
              <a:t>Begin visible and intense advocacy effort</a:t>
            </a:r>
          </a:p>
          <a:p>
            <a:pPr lvl="1"/>
            <a:r>
              <a:rPr lang="en-US" sz="2000" dirty="0" smtClean="0"/>
              <a:t>Emphasize full scope of emergency management systems that absolutely rely upon EMWIN, GVAR, GRB</a:t>
            </a:r>
          </a:p>
          <a:p>
            <a:pPr lvl="1"/>
            <a:r>
              <a:rPr lang="en-US" dirty="0" smtClean="0"/>
              <a:t>Consider public outreach at “retail” level</a:t>
            </a:r>
            <a:endParaRPr lang="en-US" sz="2000" dirty="0" smtClean="0"/>
          </a:p>
          <a:p>
            <a:r>
              <a:rPr lang="en-US" sz="2400" dirty="0" smtClean="0"/>
              <a:t>Organize frequent, and vocal participation in all rule-making public comment periods</a:t>
            </a:r>
          </a:p>
          <a:p>
            <a:r>
              <a:rPr lang="en-US" sz="2400" dirty="0" smtClean="0"/>
              <a:t>Consider conducting simulations and “Day without…” scenarios to educate the public and ourselves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DC868-CB49-4B0B-B569-85A7603A12A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932" y="153171"/>
            <a:ext cx="6172200" cy="989829"/>
          </a:xfrm>
        </p:spPr>
        <p:txBody>
          <a:bodyPr/>
          <a:lstStyle/>
          <a:p>
            <a:r>
              <a:rPr lang="en-US" dirty="0" smtClean="0"/>
              <a:t>The Bottom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DC868-CB49-4B0B-B569-85A7603A12A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2" descr="C:\Users\Mark.F.Mulholland\Desktop\NOAA's Weather-Ready Nation_Pag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12" y="1467518"/>
            <a:ext cx="5197641" cy="506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Us???</a:t>
            </a:r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CE7B52-0A1E-40F2-8587-05D0D14A5B91}" type="slidenum">
              <a:rPr lang="en-US" b="0" smtClean="0">
                <a:solidFill>
                  <a:srgbClr val="000000"/>
                </a:solidFill>
                <a:latin typeface="Franklin Gothic Demi" pitchFamily="34" charset="0"/>
                <a:ea typeface="ＭＳ Ｐゴシック" pitchFamily="34" charset="-128"/>
              </a:rPr>
              <a:pPr eaLnBrk="1" hangingPunct="1"/>
              <a:t>2</a:t>
            </a:fld>
            <a:endParaRPr lang="en-US" b="0" dirty="0" smtClean="0">
              <a:solidFill>
                <a:srgbClr val="000000"/>
              </a:solidFill>
              <a:latin typeface="Franklin Gothic Demi" pitchFamily="34" charset="0"/>
              <a:ea typeface="ＭＳ Ｐゴシック" pitchFamily="34" charset="-128"/>
            </a:endParaRP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976438"/>
            <a:ext cx="88106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191250" y="1344613"/>
            <a:ext cx="1636713" cy="658812"/>
            <a:chOff x="6190488" y="1344168"/>
            <a:chExt cx="1636776" cy="659511"/>
          </a:xfrm>
        </p:grpSpPr>
        <p:sp>
          <p:nvSpPr>
            <p:cNvPr id="5" name="Down Arrow 4"/>
            <p:cNvSpPr/>
            <p:nvPr/>
          </p:nvSpPr>
          <p:spPr>
            <a:xfrm>
              <a:off x="6190488" y="1344168"/>
              <a:ext cx="328626" cy="659511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6152" name="TextBox 5"/>
            <p:cNvSpPr txBox="1">
              <a:spLocks noChangeArrowheads="1"/>
            </p:cNvSpPr>
            <p:nvPr/>
          </p:nvSpPr>
          <p:spPr bwMode="auto">
            <a:xfrm>
              <a:off x="6519672" y="1481328"/>
              <a:ext cx="13075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2060"/>
                  </a:solidFill>
                  <a:latin typeface="Franklin Gothic Demi" pitchFamily="34" charset="0"/>
                </a:rPr>
                <a:t>You Are Here</a:t>
              </a:r>
            </a:p>
          </p:txBody>
        </p:sp>
      </p:grp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265113" y="6481763"/>
            <a:ext cx="84804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900" dirty="0">
                <a:latin typeface="Franklin Gothic Demi" pitchFamily="34" charset="0"/>
              </a:rPr>
              <a:t>Source:  </a:t>
            </a:r>
            <a:r>
              <a:rPr lang="en-US" sz="900" i="1" dirty="0">
                <a:latin typeface="Franklin Gothic Demi" pitchFamily="34" charset="0"/>
              </a:rPr>
              <a:t>The Great Radio Spectrum Famine</a:t>
            </a:r>
            <a:r>
              <a:rPr lang="en-US" sz="900" dirty="0">
                <a:latin typeface="Franklin Gothic Demi" pitchFamily="34" charset="0"/>
              </a:rPr>
              <a:t>, IEEE </a:t>
            </a:r>
            <a:r>
              <a:rPr lang="en-US" sz="900" i="1" dirty="0">
                <a:latin typeface="Franklin Gothic Demi" pitchFamily="34" charset="0"/>
              </a:rPr>
              <a:t>Inside Technology</a:t>
            </a:r>
            <a:r>
              <a:rPr lang="en-US" sz="900" dirty="0">
                <a:latin typeface="Franklin Gothic Demi" pitchFamily="34" charset="0"/>
              </a:rPr>
              <a:t>, October 2010, </a:t>
            </a:r>
            <a:r>
              <a:rPr lang="en-US" sz="900" dirty="0">
                <a:solidFill>
                  <a:srgbClr val="FF0000"/>
                </a:solidFill>
                <a:latin typeface="Franklin Gothic Demi" pitchFamily="34" charset="0"/>
                <a:hlinkClick r:id="rId4"/>
              </a:rPr>
              <a:t>http://spectrum.ieee.org/telecom/wireless/the-great-radio-spectrum-famine/0</a:t>
            </a:r>
            <a:endParaRPr lang="en-US" sz="9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 Money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480064"/>
              </p:ext>
            </p:extLst>
          </p:nvPr>
        </p:nvGraphicFramePr>
        <p:xfrm>
          <a:off x="376014" y="1666430"/>
          <a:ext cx="8434611" cy="24517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3005"/>
                <a:gridCol w="1751606"/>
              </a:tblGrid>
              <a:tr h="4893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NOAA Satellite Budget Request,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Fiscal Year 2016 </a:t>
                      </a:r>
                    </a:p>
                    <a:p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(</a:t>
                      </a:r>
                      <a:r>
                        <a:rPr lang="en-US" sz="800" i="1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FY 2016 NOAA Budget</a:t>
                      </a:r>
                      <a:r>
                        <a:rPr lang="en-US" sz="800" i="1" baseline="0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 Summary:  </a:t>
                      </a:r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http://www.corporateservices.noaa.gov/~nbo/fy16_bluebook/FY2016BudgetSummary-web.pdf)</a:t>
                      </a:r>
                      <a:endParaRPr lang="en-US" sz="800" dirty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$2.379 billion</a:t>
                      </a:r>
                      <a:endParaRPr lang="en-US" dirty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3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NASA Earth Science Budget Request, Fiscal Year 2016</a:t>
                      </a:r>
                    </a:p>
                    <a:p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(</a:t>
                      </a:r>
                      <a:r>
                        <a:rPr lang="en-US" sz="800" i="1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FY 2016 President’s Budget Request Summary</a:t>
                      </a:r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:  http://www.nasa.gov/sites/default/files/files/NASA_FY_2016_Budget_Estimates.pdf)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$1.947 billion</a:t>
                      </a:r>
                      <a:endParaRPr lang="en-US" dirty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67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USGS (Landsat) Budget Request, Fiscal Year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 2016</a:t>
                      </a:r>
                    </a:p>
                    <a:p>
                      <a:r>
                        <a:rPr lang="en-US" sz="800" i="1" baseline="0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(The United States Department of the Interior Budget Justifications and Performance Information, Fiscal Year 2016:  </a:t>
                      </a:r>
                      <a:r>
                        <a:rPr lang="en-US" sz="800" i="0" baseline="0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http://www.usgs.gov/budget/2016/greenbook/2016_greenbook.pdf</a:t>
                      </a:r>
                      <a:r>
                        <a:rPr lang="en-US" sz="800" i="1" baseline="0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)</a:t>
                      </a:r>
                      <a:endParaRPr lang="en-US" sz="800" i="1" dirty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 $0.078 billion</a:t>
                      </a:r>
                      <a:endParaRPr lang="en-US" dirty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10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Franklin Gothic Demi" panose="020B0703020102020204" pitchFamily="34" charset="0"/>
                        </a:rPr>
                        <a:t>Approximate U.S. Government civil space budget FY 2016</a:t>
                      </a:r>
                      <a:endParaRPr lang="en-US" dirty="0">
                        <a:solidFill>
                          <a:srgbClr val="FF0000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Franklin Gothic Demi" panose="020B0703020102020204" pitchFamily="34" charset="0"/>
                        </a:rPr>
                        <a:t>$4.4 billion</a:t>
                      </a:r>
                      <a:endParaRPr lang="en-US" dirty="0">
                        <a:solidFill>
                          <a:srgbClr val="FF0000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3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Franklin Gothic Demi" panose="020B0703020102020204" pitchFamily="34" charset="0"/>
                        </a:rPr>
                        <a:t>Net “AWS-3” Spectrum Auction Proceeds</a:t>
                      </a:r>
                    </a:p>
                    <a:p>
                      <a:r>
                        <a:rPr lang="en-US" sz="800" dirty="0" smtClean="0">
                          <a:solidFill>
                            <a:srgbClr val="FF0000"/>
                          </a:solidFill>
                          <a:latin typeface="Franklin Gothic Demi" panose="020B0703020102020204" pitchFamily="34" charset="0"/>
                        </a:rPr>
                        <a:t>(</a:t>
                      </a:r>
                      <a:r>
                        <a:rPr lang="en-US" sz="800" i="1" dirty="0" smtClean="0">
                          <a:solidFill>
                            <a:srgbClr val="FF0000"/>
                          </a:solidFill>
                          <a:latin typeface="Franklin Gothic Demi" panose="020B0703020102020204" pitchFamily="34" charset="0"/>
                        </a:rPr>
                        <a:t>FCC Public Notice DA 15-131, dated January 30, 2015:</a:t>
                      </a:r>
                      <a:r>
                        <a:rPr lang="en-US" sz="800" i="0" dirty="0" smtClean="0">
                          <a:solidFill>
                            <a:srgbClr val="FF0000"/>
                          </a:solidFill>
                          <a:latin typeface="Franklin Gothic Demi" panose="020B0703020102020204" pitchFamily="34" charset="0"/>
                        </a:rPr>
                        <a:t>  http://www.fcc.gov/document/auction-97-aws-3-winning-bidders)</a:t>
                      </a:r>
                      <a:endParaRPr lang="en-US" sz="800" dirty="0" smtClean="0">
                        <a:solidFill>
                          <a:srgbClr val="FF0000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Franklin Gothic Demi" panose="020B0703020102020204" pitchFamily="34" charset="0"/>
                        </a:rPr>
                        <a:t>$41.3 billion</a:t>
                      </a:r>
                      <a:endParaRPr lang="en-US" dirty="0">
                        <a:solidFill>
                          <a:srgbClr val="FF0000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6ADCC3-002E-43F3-9463-9571AF1822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Realities of Spectrum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9" y="1676400"/>
            <a:ext cx="8484122" cy="4419600"/>
          </a:xfrm>
        </p:spPr>
        <p:txBody>
          <a:bodyPr/>
          <a:lstStyle/>
          <a:p>
            <a:r>
              <a:rPr lang="en-US" sz="2200" dirty="0" smtClean="0"/>
              <a:t>Here to stay – Initial auctions successful beyond expectations </a:t>
            </a:r>
          </a:p>
          <a:p>
            <a:r>
              <a:rPr lang="en-US" sz="2200" dirty="0" smtClean="0"/>
              <a:t>Consumer’s demand for broadband will continue to be insatiable</a:t>
            </a:r>
          </a:p>
          <a:p>
            <a:r>
              <a:rPr lang="en-US" sz="2200" dirty="0" smtClean="0"/>
              <a:t>Demand for broadband will grow in other economic sectors</a:t>
            </a:r>
          </a:p>
          <a:p>
            <a:r>
              <a:rPr lang="en-US" sz="2200" dirty="0" smtClean="0"/>
              <a:t>Commercial broadband companies are much more flexible and adaptable than government agencies</a:t>
            </a:r>
          </a:p>
          <a:p>
            <a:r>
              <a:rPr lang="en-US" sz="2200" dirty="0" smtClean="0"/>
              <a:t>Satellite systems are among the least adaptable communications systems</a:t>
            </a:r>
          </a:p>
          <a:p>
            <a:r>
              <a:rPr lang="en-US" sz="2200" dirty="0" smtClean="0"/>
              <a:t>Expectation that government systems will accommodate broadband sector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DC868-CB49-4B0B-B569-85A7603A12A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Unfunded Mandates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C35E81-7957-453B-9835-1766254F1F31}" type="slidenum">
              <a:rPr lang="en-US" sz="1200" b="0" smtClean="0">
                <a:latin typeface="Franklin Gothic Demi" panose="020B0703020102020204" pitchFamily="34" charset="0"/>
              </a:rPr>
              <a:pPr>
                <a:defRPr/>
              </a:pPr>
              <a:t>5</a:t>
            </a:fld>
            <a:endParaRPr lang="en-US" sz="1100" b="0" dirty="0">
              <a:latin typeface="Franklin Gothic Demi" panose="020B07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0" y="1668771"/>
            <a:ext cx="3380311" cy="217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758432"/>
            <a:ext cx="42672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6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Consequences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C35E81-7957-453B-9835-1766254F1F31}" type="slidenum">
              <a:rPr lang="en-US" sz="1200" b="0" smtClean="0">
                <a:latin typeface="Franklin Gothic Demi" panose="020B0703020102020204" pitchFamily="34" charset="0"/>
              </a:rPr>
              <a:pPr>
                <a:defRPr/>
              </a:pPr>
              <a:t>6</a:t>
            </a:fld>
            <a:endParaRPr lang="en-US" sz="1200" b="0" dirty="0">
              <a:latin typeface="Franklin Gothic Demi" panose="020B0703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6242"/>
            <a:ext cx="7330619" cy="488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4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479" y="228601"/>
            <a:ext cx="6350558" cy="730188"/>
          </a:xfrm>
        </p:spPr>
        <p:txBody>
          <a:bodyPr/>
          <a:lstStyle/>
          <a:p>
            <a:r>
              <a:rPr lang="en-US" dirty="0" smtClean="0"/>
              <a:t>Previous Auction Lessons-Learned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647" y="1632016"/>
            <a:ext cx="8450663" cy="4964097"/>
          </a:xfrm>
        </p:spPr>
        <p:txBody>
          <a:bodyPr>
            <a:noAutofit/>
          </a:bodyPr>
          <a:lstStyle/>
          <a:p>
            <a:r>
              <a:rPr lang="en-US" sz="2400" dirty="0" smtClean="0"/>
              <a:t>Some analytical techniques outdated</a:t>
            </a:r>
          </a:p>
          <a:p>
            <a:r>
              <a:rPr lang="en-US" sz="2400" dirty="0" smtClean="0"/>
              <a:t>Non-federal and Federal user community engaged, but not well-organized</a:t>
            </a:r>
          </a:p>
          <a:p>
            <a:r>
              <a:rPr lang="en-US" sz="2400" dirty="0" smtClean="0"/>
              <a:t>Regulators and policy-makers understood economic value of EMWIN and geostationary imagery; but,…</a:t>
            </a:r>
          </a:p>
          <a:p>
            <a:pPr lvl="1"/>
            <a:r>
              <a:rPr lang="en-US" sz="2000" dirty="0" smtClean="0"/>
              <a:t>Did not understand criticality of uninterrupted polar data for numerical weather prediction models</a:t>
            </a:r>
          </a:p>
          <a:p>
            <a:pPr lvl="1"/>
            <a:r>
              <a:rPr lang="en-US" sz="2000" dirty="0" smtClean="0"/>
              <a:t>Instituted policy that non-Federal users would not be afforded protection</a:t>
            </a:r>
          </a:p>
          <a:p>
            <a:pPr lvl="1"/>
            <a:r>
              <a:rPr lang="en-US" sz="2000" dirty="0" smtClean="0"/>
              <a:t>Operational forecasting infrastructure protected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DC868-CB49-4B0B-B569-85A7603A12A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Characteristics of Critical Government Locations Using 1675-1695 MHz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112" y="6300318"/>
            <a:ext cx="8581292" cy="422029"/>
          </a:xfrm>
        </p:spPr>
        <p:txBody>
          <a:bodyPr/>
          <a:lstStyle/>
          <a:p>
            <a:pPr algn="ctr"/>
            <a:r>
              <a:rPr lang="en-US" sz="2000" dirty="0" smtClean="0"/>
              <a:t>Most difficult to share and least profitable for commercial broadband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DC868-CB49-4B0B-B569-85A7603A12A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2" y="2029052"/>
            <a:ext cx="54387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72862" y="5877152"/>
            <a:ext cx="4618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latin typeface="Franklin Gothic Demi" panose="020B0703020102020204" pitchFamily="34" charset="0"/>
              </a:rPr>
              <a:t>(Source: </a:t>
            </a:r>
            <a:r>
              <a:rPr lang="en-US" sz="900" i="1" dirty="0">
                <a:latin typeface="Franklin Gothic Demi" panose="020B0703020102020204" pitchFamily="34" charset="0"/>
              </a:rPr>
              <a:t>The Impact </a:t>
            </a:r>
            <a:r>
              <a:rPr lang="en-US" sz="900" i="1" dirty="0" smtClean="0">
                <a:latin typeface="Franklin Gothic Demi" panose="020B0703020102020204" pitchFamily="34" charset="0"/>
              </a:rPr>
              <a:t>of Licensed </a:t>
            </a:r>
            <a:r>
              <a:rPr lang="en-US" sz="900" i="1" dirty="0">
                <a:latin typeface="Franklin Gothic Demi" panose="020B0703020102020204" pitchFamily="34" charset="0"/>
              </a:rPr>
              <a:t>Shared </a:t>
            </a:r>
            <a:r>
              <a:rPr lang="en-US" sz="900" i="1" dirty="0" smtClean="0">
                <a:latin typeface="Franklin Gothic Demi" panose="020B0703020102020204" pitchFamily="34" charset="0"/>
              </a:rPr>
              <a:t>Use of Spectrum</a:t>
            </a:r>
            <a:r>
              <a:rPr lang="en-US" sz="900" dirty="0" smtClean="0">
                <a:latin typeface="Franklin Gothic Demi" panose="020B0703020102020204" pitchFamily="34" charset="0"/>
              </a:rPr>
              <a:t>, Deloitte, January 23, 2014</a:t>
            </a:r>
            <a:r>
              <a:rPr lang="en-US" sz="900" i="1" dirty="0" smtClean="0">
                <a:latin typeface="Franklin Gothic Demi" panose="020B0703020102020204" pitchFamily="34" charset="0"/>
              </a:rPr>
              <a:t>  </a:t>
            </a:r>
            <a:endParaRPr lang="en-US" sz="900" i="1" dirty="0">
              <a:latin typeface="Franklin Gothic Demi" panose="020B07030201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rot="191822">
            <a:off x="5938338" y="1331278"/>
            <a:ext cx="1125415" cy="1578956"/>
            <a:chOff x="6124769" y="1151441"/>
            <a:chExt cx="1125415" cy="1578956"/>
          </a:xfrm>
        </p:grpSpPr>
        <p:sp>
          <p:nvSpPr>
            <p:cNvPr id="5" name="Down Arrow 4"/>
            <p:cNvSpPr/>
            <p:nvPr/>
          </p:nvSpPr>
          <p:spPr bwMode="auto">
            <a:xfrm rot="2325683">
              <a:off x="6124769" y="1164268"/>
              <a:ext cx="1125415" cy="1566129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534874">
              <a:off x="6121613" y="1684026"/>
              <a:ext cx="13421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1675-1695 MHZ</a:t>
              </a:r>
              <a:endParaRPr lang="en-US" sz="1200" dirty="0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87338" y="4990439"/>
            <a:ext cx="1566129" cy="1125415"/>
            <a:chOff x="1787338" y="4990439"/>
            <a:chExt cx="1566129" cy="1125415"/>
          </a:xfrm>
        </p:grpSpPr>
        <p:sp>
          <p:nvSpPr>
            <p:cNvPr id="9" name="Down Arrow 8"/>
            <p:cNvSpPr/>
            <p:nvPr/>
          </p:nvSpPr>
          <p:spPr bwMode="auto">
            <a:xfrm rot="13789972">
              <a:off x="2007695" y="4770082"/>
              <a:ext cx="1125415" cy="1566129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9211123">
              <a:off x="1899317" y="5414646"/>
              <a:ext cx="13421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1695-1710 MHZ</a:t>
              </a:r>
              <a:endParaRPr lang="en-US" sz="1200" dirty="0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39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Non-Federal User Implications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probability of protection if you are in or near a coordination zone</a:t>
            </a:r>
          </a:p>
          <a:p>
            <a:r>
              <a:rPr lang="en-US" dirty="0" smtClean="0"/>
              <a:t>High probability of interference if you are in or near one of the Top 100 broadband markets</a:t>
            </a:r>
          </a:p>
          <a:p>
            <a:r>
              <a:rPr lang="en-US" dirty="0" smtClean="0"/>
              <a:t>Lower probability of interference if you are located in a rural area outside one of the Top 100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DD4EEA-FFF1-4B35-8FDF-66A1F23980BF}" type="slidenum">
              <a:rPr lang="en-US" sz="1200" b="0" smtClean="0">
                <a:latin typeface="Franklin Gothic Demi" panose="020B0703020102020204" pitchFamily="34" charset="0"/>
              </a:rPr>
              <a:pPr>
                <a:defRPr/>
              </a:pPr>
              <a:t>9</a:t>
            </a:fld>
            <a:endParaRPr lang="en-US" sz="1200" b="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2000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2000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2000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2000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asicGlobal">
  <a:themeElements>
    <a:clrScheme name="BasicGlobal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99CC00"/>
      </a:folHlink>
    </a:clrScheme>
    <a:fontScheme name="BasicGlob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asicGlob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Glob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Glob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Glob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Glob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Glob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Glob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Glob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Glob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Glob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Glob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Glob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Globa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15255</TotalTime>
  <Words>518</Words>
  <Application>Microsoft Office PowerPoint</Application>
  <PresentationFormat>Letter Paper (8.5x11 in)</PresentationFormat>
  <Paragraphs>82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Default Design</vt:lpstr>
      <vt:lpstr>6_Default Design</vt:lpstr>
      <vt:lpstr>7_Default Design</vt:lpstr>
      <vt:lpstr>9_Default Design</vt:lpstr>
      <vt:lpstr>BasicGlobal</vt:lpstr>
      <vt:lpstr>Preparing for Spectrum Sharing: Perspectives and Lessons Learned</vt:lpstr>
      <vt:lpstr>Why Us???</vt:lpstr>
      <vt:lpstr>Follow The Money</vt:lpstr>
      <vt:lpstr>Realities of Spectrum Sharing</vt:lpstr>
      <vt:lpstr>Unfunded Mandates</vt:lpstr>
      <vt:lpstr>Adverse Consequences</vt:lpstr>
      <vt:lpstr>Previous Auction Lessons-Learned</vt:lpstr>
      <vt:lpstr>Characteristics of Critical Government Locations Using 1675-1695 MHz</vt:lpstr>
      <vt:lpstr>Non-Federal User Implications </vt:lpstr>
      <vt:lpstr>Top 100 Broadband Markets</vt:lpstr>
      <vt:lpstr>Suggested User Engagement</vt:lpstr>
      <vt:lpstr>The Bottom Line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 Standard Presentation Format</dc:title>
  <dc:creator>kamos</dc:creator>
  <cp:lastModifiedBy>Mark F. Mulholland</cp:lastModifiedBy>
  <cp:revision>642</cp:revision>
  <dcterms:created xsi:type="dcterms:W3CDTF">2003-08-07T18:06:43Z</dcterms:created>
  <dcterms:modified xsi:type="dcterms:W3CDTF">2015-03-27T14:49:50Z</dcterms:modified>
</cp:coreProperties>
</file>