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
  </p:notesMasterIdLst>
  <p:handoutMasterIdLst>
    <p:handoutMasterId r:id="rId8"/>
  </p:handoutMasterIdLst>
  <p:sldIdLst>
    <p:sldId id="815" r:id="rId2"/>
    <p:sldId id="786" r:id="rId3"/>
    <p:sldId id="819" r:id="rId4"/>
    <p:sldId id="820" r:id="rId5"/>
    <p:sldId id="821" r:id="rId6"/>
  </p:sldIdLst>
  <p:sldSz cx="9144000" cy="5143500" type="screen16x9"/>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FBE"/>
    <a:srgbClr val="83B341"/>
    <a:srgbClr val="5A5A5A"/>
    <a:srgbClr val="737373"/>
    <a:srgbClr val="808080"/>
    <a:srgbClr val="82B441"/>
    <a:srgbClr val="FAA519"/>
    <a:srgbClr val="F055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4485" autoAdjust="0"/>
    <p:restoredTop sz="92460" autoAdjust="0"/>
  </p:normalViewPr>
  <p:slideViewPr>
    <p:cSldViewPr snapToGrid="0">
      <p:cViewPr varScale="1">
        <p:scale>
          <a:sx n="91" d="100"/>
          <a:sy n="91" d="100"/>
        </p:scale>
        <p:origin x="1236" y="90"/>
      </p:cViewPr>
      <p:guideLst>
        <p:guide orient="horz" pos="1620"/>
        <p:guide pos="2880"/>
      </p:guideLst>
    </p:cSldViewPr>
  </p:slideViewPr>
  <p:outlineViewPr>
    <p:cViewPr>
      <p:scale>
        <a:sx n="33" d="100"/>
        <a:sy n="33" d="100"/>
      </p:scale>
      <p:origin x="0" y="-558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p:scale>
          <a:sx n="100" d="100"/>
          <a:sy n="100" d="100"/>
        </p:scale>
        <p:origin x="1842" y="-84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038475" cy="463550"/>
          </a:xfrm>
          <a:prstGeom prst="rect">
            <a:avLst/>
          </a:prstGeom>
          <a:noFill/>
          <a:ln>
            <a:noFill/>
          </a:ln>
          <a:extLst/>
        </p:spPr>
        <p:txBody>
          <a:bodyPr vert="horz" wrap="square" lIns="93158" tIns="46580" rIns="93158" bIns="46580" numCol="1" anchor="t" anchorCtr="0" compatLnSpc="1">
            <a:prstTxWarp prst="textNoShape">
              <a:avLst/>
            </a:prstTxWarp>
          </a:bodyPr>
          <a:lstStyle>
            <a:lvl1pPr defTabSz="931887" eaLnBrk="1" hangingPunct="1">
              <a:defRPr sz="1300">
                <a:latin typeface="Arial" charset="0"/>
                <a:ea typeface="+mn-ea"/>
                <a:cs typeface="+mn-cs"/>
              </a:defRPr>
            </a:lvl1pPr>
          </a:lstStyle>
          <a:p>
            <a:pPr>
              <a:defRPr/>
            </a:pPr>
            <a:endParaRPr lang="en-US" dirty="0"/>
          </a:p>
        </p:txBody>
      </p:sp>
      <p:sp>
        <p:nvSpPr>
          <p:cNvPr id="21507" name="Rectangle 3"/>
          <p:cNvSpPr>
            <a:spLocks noGrp="1" noChangeArrowheads="1"/>
          </p:cNvSpPr>
          <p:nvPr>
            <p:ph type="dt" sz="quarter" idx="1"/>
          </p:nvPr>
        </p:nvSpPr>
        <p:spPr bwMode="auto">
          <a:xfrm>
            <a:off x="3970338" y="0"/>
            <a:ext cx="3038475" cy="463550"/>
          </a:xfrm>
          <a:prstGeom prst="rect">
            <a:avLst/>
          </a:prstGeom>
          <a:noFill/>
          <a:ln>
            <a:noFill/>
          </a:ln>
          <a:extLst/>
        </p:spPr>
        <p:txBody>
          <a:bodyPr vert="horz" wrap="square" lIns="93158" tIns="46580" rIns="93158" bIns="46580" numCol="1" anchor="t" anchorCtr="0" compatLnSpc="1">
            <a:prstTxWarp prst="textNoShape">
              <a:avLst/>
            </a:prstTxWarp>
          </a:bodyPr>
          <a:lstStyle>
            <a:lvl1pPr algn="r" defTabSz="931863" eaLnBrk="1" hangingPunct="1">
              <a:defRPr sz="1300" smtClean="0"/>
            </a:lvl1pPr>
          </a:lstStyle>
          <a:p>
            <a:pPr>
              <a:defRPr/>
            </a:pPr>
            <a:fld id="{F0FB39D7-147D-4A4B-B60E-D0AFDCD864C5}" type="datetime1">
              <a:rPr lang="en-US" altLang="en-US"/>
              <a:pPr>
                <a:defRPr/>
              </a:pPr>
              <a:t>3/26/2015</a:t>
            </a:fld>
            <a:endParaRPr lang="en-US" altLang="en-US" dirty="0"/>
          </a:p>
        </p:txBody>
      </p:sp>
      <p:sp>
        <p:nvSpPr>
          <p:cNvPr id="21508" name="Rectangle 4"/>
          <p:cNvSpPr>
            <a:spLocks noGrp="1" noChangeArrowheads="1"/>
          </p:cNvSpPr>
          <p:nvPr>
            <p:ph type="ftr" sz="quarter" idx="2"/>
          </p:nvPr>
        </p:nvSpPr>
        <p:spPr bwMode="auto">
          <a:xfrm>
            <a:off x="0" y="8831263"/>
            <a:ext cx="3038475" cy="463550"/>
          </a:xfrm>
          <a:prstGeom prst="rect">
            <a:avLst/>
          </a:prstGeom>
          <a:noFill/>
          <a:ln>
            <a:noFill/>
          </a:ln>
          <a:extLst/>
        </p:spPr>
        <p:txBody>
          <a:bodyPr vert="horz" wrap="square" lIns="93158" tIns="46580" rIns="93158" bIns="46580" numCol="1" anchor="b" anchorCtr="0" compatLnSpc="1">
            <a:prstTxWarp prst="textNoShape">
              <a:avLst/>
            </a:prstTxWarp>
          </a:bodyPr>
          <a:lstStyle>
            <a:lvl1pPr defTabSz="931887" eaLnBrk="1" hangingPunct="1">
              <a:defRPr sz="1300">
                <a:latin typeface="Arial" charset="0"/>
                <a:ea typeface="+mn-ea"/>
                <a:cs typeface="+mn-cs"/>
              </a:defRPr>
            </a:lvl1pPr>
          </a:lstStyle>
          <a:p>
            <a:pPr>
              <a:defRPr/>
            </a:pPr>
            <a:endParaRPr lang="en-US" dirty="0"/>
          </a:p>
        </p:txBody>
      </p:sp>
      <p:sp>
        <p:nvSpPr>
          <p:cNvPr id="21509" name="Rectangle 5"/>
          <p:cNvSpPr>
            <a:spLocks noGrp="1" noChangeArrowheads="1"/>
          </p:cNvSpPr>
          <p:nvPr>
            <p:ph type="sldNum" sz="quarter" idx="3"/>
          </p:nvPr>
        </p:nvSpPr>
        <p:spPr bwMode="auto">
          <a:xfrm>
            <a:off x="3970338" y="8831263"/>
            <a:ext cx="3038475" cy="463550"/>
          </a:xfrm>
          <a:prstGeom prst="rect">
            <a:avLst/>
          </a:prstGeom>
          <a:noFill/>
          <a:ln>
            <a:noFill/>
          </a:ln>
          <a:extLst/>
        </p:spPr>
        <p:txBody>
          <a:bodyPr vert="horz" wrap="square" lIns="93158" tIns="46580" rIns="93158" bIns="46580" numCol="1" anchor="b" anchorCtr="0" compatLnSpc="1">
            <a:prstTxWarp prst="textNoShape">
              <a:avLst/>
            </a:prstTxWarp>
          </a:bodyPr>
          <a:lstStyle>
            <a:lvl1pPr algn="r" defTabSz="931863" eaLnBrk="1" hangingPunct="1">
              <a:defRPr sz="1300" smtClean="0"/>
            </a:lvl1pPr>
          </a:lstStyle>
          <a:p>
            <a:pPr>
              <a:defRPr/>
            </a:pPr>
            <a:fld id="{0633DFF0-D6B9-422D-BEF5-4A1F1C8383BC}" type="slidenum">
              <a:rPr lang="en-US" altLang="en-US"/>
              <a:pPr>
                <a:defRPr/>
              </a:pPr>
              <a:t>‹#›</a:t>
            </a:fld>
            <a:endParaRPr lang="en-US" altLang="en-US" dirty="0"/>
          </a:p>
        </p:txBody>
      </p:sp>
    </p:spTree>
    <p:extLst>
      <p:ext uri="{BB962C8B-B14F-4D97-AF65-F5344CB8AC3E}">
        <p14:creationId xmlns:p14="http://schemas.microsoft.com/office/powerpoint/2010/main" val="17146802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038475" cy="463550"/>
          </a:xfrm>
          <a:prstGeom prst="rect">
            <a:avLst/>
          </a:prstGeom>
          <a:noFill/>
          <a:ln>
            <a:noFill/>
          </a:ln>
          <a:extLst/>
        </p:spPr>
        <p:txBody>
          <a:bodyPr vert="horz" wrap="square" lIns="93158" tIns="46580" rIns="93158" bIns="46580" numCol="1" anchor="t" anchorCtr="0" compatLnSpc="1">
            <a:prstTxWarp prst="textNoShape">
              <a:avLst/>
            </a:prstTxWarp>
          </a:bodyPr>
          <a:lstStyle>
            <a:lvl1pPr defTabSz="931887" eaLnBrk="1" hangingPunct="1">
              <a:defRPr sz="1300">
                <a:latin typeface="Arial" charset="0"/>
                <a:ea typeface="+mn-ea"/>
                <a:cs typeface="+mn-cs"/>
              </a:defRPr>
            </a:lvl1pPr>
          </a:lstStyle>
          <a:p>
            <a:pPr>
              <a:defRPr/>
            </a:pPr>
            <a:endParaRPr lang="en-US" dirty="0"/>
          </a:p>
        </p:txBody>
      </p:sp>
      <p:sp>
        <p:nvSpPr>
          <p:cNvPr id="12291" name="Rectangle 3"/>
          <p:cNvSpPr>
            <a:spLocks noGrp="1" noChangeArrowheads="1"/>
          </p:cNvSpPr>
          <p:nvPr>
            <p:ph type="dt" idx="1"/>
          </p:nvPr>
        </p:nvSpPr>
        <p:spPr bwMode="auto">
          <a:xfrm>
            <a:off x="3970338" y="0"/>
            <a:ext cx="3038475" cy="463550"/>
          </a:xfrm>
          <a:prstGeom prst="rect">
            <a:avLst/>
          </a:prstGeom>
          <a:noFill/>
          <a:ln>
            <a:noFill/>
          </a:ln>
          <a:extLst/>
        </p:spPr>
        <p:txBody>
          <a:bodyPr vert="horz" wrap="square" lIns="93158" tIns="46580" rIns="93158" bIns="46580" numCol="1" anchor="t" anchorCtr="0" compatLnSpc="1">
            <a:prstTxWarp prst="textNoShape">
              <a:avLst/>
            </a:prstTxWarp>
          </a:bodyPr>
          <a:lstStyle>
            <a:lvl1pPr algn="r" defTabSz="931863" eaLnBrk="1" hangingPunct="1">
              <a:defRPr sz="1300" smtClean="0"/>
            </a:lvl1pPr>
          </a:lstStyle>
          <a:p>
            <a:pPr>
              <a:defRPr/>
            </a:pPr>
            <a:fld id="{3B1F464B-B457-4572-B85A-0737D9C823BB}" type="datetime1">
              <a:rPr lang="en-US" altLang="en-US"/>
              <a:pPr>
                <a:defRPr/>
              </a:pPr>
              <a:t>3/26/2015</a:t>
            </a:fld>
            <a:endParaRPr lang="en-US" altLang="en-US" dirty="0"/>
          </a:p>
        </p:txBody>
      </p:sp>
      <p:sp>
        <p:nvSpPr>
          <p:cNvPr id="17412" name="Rectangle 4"/>
          <p:cNvSpPr>
            <a:spLocks noGrp="1" noRot="1" noChangeAspect="1" noChangeArrowheads="1" noTextEdit="1"/>
          </p:cNvSpPr>
          <p:nvPr>
            <p:ph type="sldImg" idx="2"/>
          </p:nvPr>
        </p:nvSpPr>
        <p:spPr bwMode="auto">
          <a:xfrm>
            <a:off x="406400" y="698500"/>
            <a:ext cx="6197600" cy="34861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293" name="Rectangle 5"/>
          <p:cNvSpPr>
            <a:spLocks noGrp="1" noChangeArrowheads="1"/>
          </p:cNvSpPr>
          <p:nvPr>
            <p:ph type="body" sz="quarter" idx="3"/>
          </p:nvPr>
        </p:nvSpPr>
        <p:spPr bwMode="auto">
          <a:xfrm>
            <a:off x="701675" y="4416425"/>
            <a:ext cx="5607050" cy="4181475"/>
          </a:xfrm>
          <a:prstGeom prst="rect">
            <a:avLst/>
          </a:prstGeom>
          <a:noFill/>
          <a:ln>
            <a:noFill/>
          </a:ln>
          <a:extLst/>
        </p:spPr>
        <p:txBody>
          <a:bodyPr vert="horz" wrap="square" lIns="93158" tIns="46580" rIns="93158" bIns="4658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0" y="8831263"/>
            <a:ext cx="3038475" cy="463550"/>
          </a:xfrm>
          <a:prstGeom prst="rect">
            <a:avLst/>
          </a:prstGeom>
          <a:noFill/>
          <a:ln>
            <a:noFill/>
          </a:ln>
          <a:extLst/>
        </p:spPr>
        <p:txBody>
          <a:bodyPr vert="horz" wrap="square" lIns="93158" tIns="46580" rIns="93158" bIns="46580" numCol="1" anchor="b" anchorCtr="0" compatLnSpc="1">
            <a:prstTxWarp prst="textNoShape">
              <a:avLst/>
            </a:prstTxWarp>
          </a:bodyPr>
          <a:lstStyle>
            <a:lvl1pPr defTabSz="931887" eaLnBrk="1" hangingPunct="1">
              <a:defRPr sz="1300">
                <a:latin typeface="Arial" charset="0"/>
                <a:ea typeface="+mn-ea"/>
                <a:cs typeface="+mn-cs"/>
              </a:defRPr>
            </a:lvl1pPr>
          </a:lstStyle>
          <a:p>
            <a:pPr>
              <a:defRPr/>
            </a:pPr>
            <a:endParaRPr lang="en-US" dirty="0"/>
          </a:p>
        </p:txBody>
      </p:sp>
      <p:sp>
        <p:nvSpPr>
          <p:cNvPr id="12295" name="Rectangle 7"/>
          <p:cNvSpPr>
            <a:spLocks noGrp="1" noChangeArrowheads="1"/>
          </p:cNvSpPr>
          <p:nvPr>
            <p:ph type="sldNum" sz="quarter" idx="5"/>
          </p:nvPr>
        </p:nvSpPr>
        <p:spPr bwMode="auto">
          <a:xfrm>
            <a:off x="3970338" y="8831263"/>
            <a:ext cx="3038475" cy="463550"/>
          </a:xfrm>
          <a:prstGeom prst="rect">
            <a:avLst/>
          </a:prstGeom>
          <a:noFill/>
          <a:ln>
            <a:noFill/>
          </a:ln>
          <a:extLst/>
        </p:spPr>
        <p:txBody>
          <a:bodyPr vert="horz" wrap="square" lIns="93158" tIns="46580" rIns="93158" bIns="46580" numCol="1" anchor="b" anchorCtr="0" compatLnSpc="1">
            <a:prstTxWarp prst="textNoShape">
              <a:avLst/>
            </a:prstTxWarp>
          </a:bodyPr>
          <a:lstStyle>
            <a:lvl1pPr algn="r" defTabSz="931863" eaLnBrk="1" hangingPunct="1">
              <a:defRPr sz="1300" smtClean="0"/>
            </a:lvl1pPr>
          </a:lstStyle>
          <a:p>
            <a:pPr>
              <a:defRPr/>
            </a:pPr>
            <a:fld id="{AAF76BC4-A974-4D21-9B6E-36572172A8A5}" type="slidenum">
              <a:rPr lang="en-US" altLang="en-US"/>
              <a:pPr>
                <a:defRPr/>
              </a:pPr>
              <a:t>‹#›</a:t>
            </a:fld>
            <a:endParaRPr lang="en-US" altLang="en-US" dirty="0"/>
          </a:p>
        </p:txBody>
      </p:sp>
    </p:spTree>
    <p:extLst>
      <p:ext uri="{BB962C8B-B14F-4D97-AF65-F5344CB8AC3E}">
        <p14:creationId xmlns:p14="http://schemas.microsoft.com/office/powerpoint/2010/main" val="382829850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a:ln/>
        </p:spPr>
      </p:sp>
      <p:sp>
        <p:nvSpPr>
          <p:cNvPr id="25602"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ea typeface="MS PGothic" panose="020B0600070205080204" pitchFamily="34" charset="-128"/>
              </a:defRPr>
            </a:lvl1pPr>
            <a:lvl2pPr marL="742950" indent="-285750" defTabSz="931863">
              <a:defRPr sz="2400">
                <a:solidFill>
                  <a:schemeClr val="tx1"/>
                </a:solidFill>
                <a:latin typeface="Arial" panose="020B0604020202020204" pitchFamily="34" charset="0"/>
                <a:ea typeface="MS PGothic" panose="020B0600070205080204" pitchFamily="34" charset="-128"/>
              </a:defRPr>
            </a:lvl2pPr>
            <a:lvl3pPr marL="1143000" indent="-228600" defTabSz="931863">
              <a:defRPr sz="2400">
                <a:solidFill>
                  <a:schemeClr val="tx1"/>
                </a:solidFill>
                <a:latin typeface="Arial" panose="020B0604020202020204" pitchFamily="34" charset="0"/>
                <a:ea typeface="MS PGothic" panose="020B0600070205080204" pitchFamily="34" charset="-128"/>
              </a:defRPr>
            </a:lvl3pPr>
            <a:lvl4pPr marL="1600200" indent="-228600" defTabSz="931863">
              <a:defRPr sz="2400">
                <a:solidFill>
                  <a:schemeClr val="tx1"/>
                </a:solidFill>
                <a:latin typeface="Arial" panose="020B0604020202020204" pitchFamily="34" charset="0"/>
                <a:ea typeface="MS PGothic" panose="020B0600070205080204" pitchFamily="34" charset="-128"/>
              </a:defRPr>
            </a:lvl4pPr>
            <a:lvl5pPr marL="2057400" indent="-228600" defTabSz="931863">
              <a:defRPr sz="24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F54B8EDE-D6CD-460F-B071-304E2F959EB4}" type="slidenum">
              <a:rPr lang="en-US" altLang="en-US" sz="1300"/>
              <a:pPr/>
              <a:t>1</a:t>
            </a:fld>
            <a:endParaRPr lang="en-US" altLang="en-US" sz="1300"/>
          </a:p>
        </p:txBody>
      </p:sp>
      <p:sp>
        <p:nvSpPr>
          <p:cNvPr id="25603" name="Notes Placeholder 2"/>
          <p:cNvSpPr>
            <a:spLocks noGrp="1"/>
          </p:cNvSpPr>
          <p:nvPr>
            <p:ph type="body" idx="3"/>
          </p:nvPr>
        </p:nvSpPr>
        <p:spPr>
          <a:xfrm>
            <a:off x="169333" y="4291013"/>
            <a:ext cx="6839479" cy="4932362"/>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lnSpc>
                <a:spcPct val="110000"/>
              </a:lnSpc>
              <a:spcBef>
                <a:spcPts val="1738"/>
              </a:spcBef>
            </a:pPr>
            <a:r>
              <a:rPr lang="en-US" dirty="0" smtClean="0"/>
              <a:t>Thank you for having me here today.  I a</a:t>
            </a:r>
            <a:r>
              <a:rPr lang="en-US" sz="1200" kern="1200" dirty="0" smtClean="0">
                <a:solidFill>
                  <a:schemeClr val="tx1"/>
                </a:solidFill>
                <a:effectLst/>
                <a:latin typeface="Arial" charset="0"/>
                <a:ea typeface="MS PGothic" panose="020B0600070205080204" pitchFamily="34" charset="-128"/>
                <a:cs typeface="MS PGothic" charset="0"/>
              </a:rPr>
              <a:t>ppreciate the opportunity to provide some thoughts and questions on this topic from the perspective of America’s Weather and Climate Industry.  While I am not a spectrum expert, I hope my comments will help advance our discussion.</a:t>
            </a:r>
            <a:br>
              <a:rPr lang="en-US" sz="1200" kern="1200" dirty="0" smtClean="0">
                <a:solidFill>
                  <a:schemeClr val="tx1"/>
                </a:solidFill>
                <a:effectLst/>
                <a:latin typeface="Arial" charset="0"/>
                <a:ea typeface="MS PGothic" panose="020B0600070205080204" pitchFamily="34" charset="-128"/>
                <a:cs typeface="MS PGothic" charset="0"/>
              </a:rPr>
            </a:br>
            <a:r>
              <a:rPr lang="en-US" sz="1200" kern="1200" dirty="0" smtClean="0">
                <a:solidFill>
                  <a:schemeClr val="tx1"/>
                </a:solidFill>
                <a:effectLst/>
                <a:latin typeface="Arial" charset="0"/>
                <a:ea typeface="MS PGothic" panose="020B0600070205080204" pitchFamily="34" charset="-128"/>
                <a:cs typeface="MS PGothic" charset="0"/>
              </a:rPr>
              <a:t/>
            </a:r>
            <a:br>
              <a:rPr lang="en-US" sz="1200" kern="1200" dirty="0" smtClean="0">
                <a:solidFill>
                  <a:schemeClr val="tx1"/>
                </a:solidFill>
                <a:effectLst/>
                <a:latin typeface="Arial" charset="0"/>
                <a:ea typeface="MS PGothic" panose="020B0600070205080204" pitchFamily="34" charset="-128"/>
                <a:cs typeface="MS PGothic" charset="0"/>
              </a:rPr>
            </a:br>
            <a:r>
              <a:rPr lang="en-US" sz="1200" kern="1200" dirty="0" smtClean="0">
                <a:solidFill>
                  <a:schemeClr val="tx1"/>
                </a:solidFill>
                <a:effectLst/>
                <a:latin typeface="Arial" charset="0"/>
                <a:ea typeface="MS PGothic" panose="020B0600070205080204" pitchFamily="34" charset="-128"/>
                <a:cs typeface="MS PGothic" charset="0"/>
              </a:rPr>
              <a:t>AccuWeather and </a:t>
            </a:r>
            <a:r>
              <a:rPr lang="en-US" sz="1200" kern="1200" dirty="0" smtClean="0">
                <a:solidFill>
                  <a:schemeClr val="tx1"/>
                </a:solidFill>
                <a:effectLst/>
                <a:latin typeface="Arial" charset="0"/>
                <a:ea typeface="MS PGothic" panose="020B0600070205080204" pitchFamily="34" charset="-128"/>
                <a:cs typeface="MS PGothic" charset="0"/>
              </a:rPr>
              <a:t>many other </a:t>
            </a:r>
            <a:r>
              <a:rPr lang="en-US" sz="1200" kern="1200" dirty="0" smtClean="0">
                <a:solidFill>
                  <a:schemeClr val="tx1"/>
                </a:solidFill>
                <a:effectLst/>
                <a:latin typeface="Arial" charset="0"/>
                <a:ea typeface="MS PGothic" panose="020B0600070205080204" pitchFamily="34" charset="-128"/>
                <a:cs typeface="MS PGothic" charset="0"/>
              </a:rPr>
              <a:t>companies make extensive use of weather satellite data received from a variety of sources around the world, via several distribution mechanisms.</a:t>
            </a:r>
            <a:br>
              <a:rPr lang="en-US" sz="1200" kern="1200" dirty="0" smtClean="0">
                <a:solidFill>
                  <a:schemeClr val="tx1"/>
                </a:solidFill>
                <a:effectLst/>
                <a:latin typeface="Arial" charset="0"/>
                <a:ea typeface="MS PGothic" panose="020B0600070205080204" pitchFamily="34" charset="-128"/>
                <a:cs typeface="MS PGothic" charset="0"/>
              </a:rPr>
            </a:br>
            <a:endParaRPr lang="en-US" altLang="en-US" sz="1600" dirty="0" smtClean="0">
              <a:latin typeface="Arial" panose="020B0604020202020204" pitchFamily="34" charset="0"/>
            </a:endParaRPr>
          </a:p>
        </p:txBody>
      </p:sp>
    </p:spTree>
    <p:extLst>
      <p:ext uri="{BB962C8B-B14F-4D97-AF65-F5344CB8AC3E}">
        <p14:creationId xmlns:p14="http://schemas.microsoft.com/office/powerpoint/2010/main" val="496331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ea typeface="MS PGothic" panose="020B0600070205080204" pitchFamily="34" charset="-128"/>
              </a:defRPr>
            </a:lvl1pPr>
            <a:lvl2pPr marL="742950" indent="-285750" defTabSz="931863">
              <a:defRPr sz="2400">
                <a:solidFill>
                  <a:schemeClr val="tx1"/>
                </a:solidFill>
                <a:latin typeface="Arial" panose="020B0604020202020204" pitchFamily="34" charset="0"/>
                <a:ea typeface="MS PGothic" panose="020B0600070205080204" pitchFamily="34" charset="-128"/>
              </a:defRPr>
            </a:lvl2pPr>
            <a:lvl3pPr marL="1143000" indent="-228600" defTabSz="931863">
              <a:defRPr sz="2400">
                <a:solidFill>
                  <a:schemeClr val="tx1"/>
                </a:solidFill>
                <a:latin typeface="Arial" panose="020B0604020202020204" pitchFamily="34" charset="0"/>
                <a:ea typeface="MS PGothic" panose="020B0600070205080204" pitchFamily="34" charset="-128"/>
              </a:defRPr>
            </a:lvl3pPr>
            <a:lvl4pPr marL="1600200" indent="-228600" defTabSz="931863">
              <a:defRPr sz="2400">
                <a:solidFill>
                  <a:schemeClr val="tx1"/>
                </a:solidFill>
                <a:latin typeface="Arial" panose="020B0604020202020204" pitchFamily="34" charset="0"/>
                <a:ea typeface="MS PGothic" panose="020B0600070205080204" pitchFamily="34" charset="-128"/>
              </a:defRPr>
            </a:lvl4pPr>
            <a:lvl5pPr marL="2057400" indent="-228600" defTabSz="931863">
              <a:defRPr sz="24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EA48F271-856C-4D7A-A59A-3FBDE87330AC}" type="slidenum">
              <a:rPr lang="en-US" altLang="en-US" sz="1300"/>
              <a:pPr/>
              <a:t>2</a:t>
            </a:fld>
            <a:endParaRPr lang="en-US" altLang="en-US" sz="1300" dirty="0"/>
          </a:p>
        </p:txBody>
      </p:sp>
      <p:sp>
        <p:nvSpPr>
          <p:cNvPr id="90115" name="Rectangle 2"/>
          <p:cNvSpPr>
            <a:spLocks noGrp="1" noRot="1" noChangeAspect="1" noChangeArrowheads="1" noTextEdit="1"/>
          </p:cNvSpPr>
          <p:nvPr>
            <p:ph type="sldImg"/>
          </p:nvPr>
        </p:nvSpPr>
        <p:spPr>
          <a:xfrm>
            <a:off x="1714500" y="0"/>
            <a:ext cx="4013200" cy="2259013"/>
          </a:xfrm>
          <a:ln/>
        </p:spPr>
      </p:sp>
      <p:sp>
        <p:nvSpPr>
          <p:cNvPr id="90116" name="Notes Placeholder 1"/>
          <p:cNvSpPr>
            <a:spLocks noGrp="1"/>
          </p:cNvSpPr>
          <p:nvPr/>
        </p:nvSpPr>
        <p:spPr bwMode="auto">
          <a:xfrm>
            <a:off x="701675" y="4416425"/>
            <a:ext cx="5607050" cy="418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58" tIns="46580" rIns="93158" bIns="4658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30000"/>
              </a:spcBef>
            </a:pPr>
            <a:endParaRPr lang="en-US" altLang="en-US" sz="1200" dirty="0"/>
          </a:p>
        </p:txBody>
      </p:sp>
      <p:sp>
        <p:nvSpPr>
          <p:cNvPr id="5" name="Rectangle 3"/>
          <p:cNvSpPr>
            <a:spLocks noGrp="1" noChangeArrowheads="1"/>
          </p:cNvSpPr>
          <p:nvPr>
            <p:ph type="body" idx="3"/>
          </p:nvPr>
        </p:nvSpPr>
        <p:spPr>
          <a:xfrm>
            <a:off x="0" y="2258510"/>
            <a:ext cx="7008813" cy="7339515"/>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a:lnSpc>
                <a:spcPct val="110000"/>
              </a:lnSpc>
              <a:defRPr/>
            </a:pPr>
            <a:r>
              <a:rPr lang="en-US" dirty="0" smtClean="0"/>
              <a:t>We use this data in </a:t>
            </a:r>
            <a:r>
              <a:rPr lang="en-US" dirty="0"/>
              <a:t>the production of our suite of weather forecasts, warnings and other content delivered to both consumers and </a:t>
            </a:r>
            <a:r>
              <a:rPr lang="en-US" dirty="0" smtClean="0"/>
              <a:t>business.</a:t>
            </a:r>
          </a:p>
          <a:p>
            <a:pPr>
              <a:lnSpc>
                <a:spcPct val="110000"/>
              </a:lnSpc>
              <a:defRPr/>
            </a:pPr>
            <a:r>
              <a:rPr lang="en-US" dirty="0" smtClean="0"/>
              <a:t>The upper picture is of our Global Headquarters and Forecast Center in State College PA. We also have research and operations centers in New York City, Montreal, Wichita, and Edmond OK.</a:t>
            </a:r>
            <a:endParaRPr lang="en-US" dirty="0" smtClean="0"/>
          </a:p>
          <a:p>
            <a:pPr>
              <a:lnSpc>
                <a:spcPct val="110000"/>
              </a:lnSpc>
              <a:defRPr/>
            </a:pPr>
            <a:r>
              <a:rPr lang="en-US" dirty="0" smtClean="0"/>
              <a:t>The lower picture shows the data calls we served in one day as red dots. In total, we </a:t>
            </a:r>
            <a:r>
              <a:rPr lang="en-US" dirty="0" smtClean="0"/>
              <a:t>s</a:t>
            </a:r>
            <a:r>
              <a:rPr lang="en-US" kern="1200" dirty="0" smtClean="0">
                <a:solidFill>
                  <a:schemeClr val="tx1"/>
                </a:solidFill>
                <a:effectLst/>
                <a:latin typeface="Arial" charset="0"/>
                <a:ea typeface="MS PGothic" panose="020B0600070205080204" pitchFamily="34" charset="-128"/>
                <a:cs typeface="MS PGothic" charset="0"/>
              </a:rPr>
              <a:t>erve </a:t>
            </a:r>
            <a:r>
              <a:rPr lang="en-US" kern="1200" dirty="0" smtClean="0">
                <a:solidFill>
                  <a:schemeClr val="tx1"/>
                </a:solidFill>
                <a:effectLst/>
                <a:latin typeface="Arial" charset="0"/>
                <a:ea typeface="MS PGothic" panose="020B0600070205080204" pitchFamily="34" charset="-128"/>
                <a:cs typeface="MS PGothic" charset="0"/>
              </a:rPr>
              <a:t>more than 9 billion data calls to 1.5 billion people worldwide each day, with our content available in over 100 languages and dialects - Which makes us the world’s most-viewed weather forecast provider.  Our content is available:</a:t>
            </a:r>
          </a:p>
          <a:p>
            <a:pPr marL="1085850" lvl="2" indent="-171450">
              <a:lnSpc>
                <a:spcPct val="110000"/>
              </a:lnSpc>
              <a:buFont typeface="Arial" panose="020B0604020202020204" pitchFamily="34" charset="0"/>
              <a:buChar char="•"/>
              <a:defRPr/>
            </a:pPr>
            <a:r>
              <a:rPr lang="en-US" kern="1200" dirty="0" smtClean="0">
                <a:solidFill>
                  <a:schemeClr val="tx1"/>
                </a:solidFill>
                <a:effectLst/>
                <a:latin typeface="Arial" charset="0"/>
                <a:ea typeface="MS PGothic" panose="020B0600070205080204" pitchFamily="34" charset="-128"/>
                <a:cs typeface="MS PGothic" charset="0"/>
              </a:rPr>
              <a:t>For all digital </a:t>
            </a:r>
            <a:r>
              <a:rPr lang="en-US" dirty="0" smtClean="0"/>
              <a:t>media – including </a:t>
            </a:r>
            <a:r>
              <a:rPr lang="en-US" kern="1200" dirty="0" smtClean="0">
                <a:solidFill>
                  <a:schemeClr val="tx1"/>
                </a:solidFill>
                <a:effectLst/>
                <a:latin typeface="Arial" charset="0"/>
                <a:ea typeface="MS PGothic" panose="020B0600070205080204" pitchFamily="34" charset="-128"/>
                <a:cs typeface="MS PGothic" charset="0"/>
              </a:rPr>
              <a:t>smart phones, tablets, wired and mobile Internet </a:t>
            </a:r>
            <a:r>
              <a:rPr lang="en-US" kern="1200" dirty="0" smtClean="0">
                <a:solidFill>
                  <a:schemeClr val="tx1"/>
                </a:solidFill>
                <a:effectLst/>
                <a:latin typeface="Arial" charset="0"/>
                <a:ea typeface="MS PGothic" panose="020B0600070205080204" pitchFamily="34" charset="-128"/>
                <a:cs typeface="MS PGothic" charset="0"/>
              </a:rPr>
              <a:t>sites, and digital signage </a:t>
            </a:r>
            <a:endParaRPr lang="en-US" kern="1200" dirty="0" smtClean="0">
              <a:solidFill>
                <a:schemeClr val="tx1"/>
              </a:solidFill>
              <a:effectLst/>
              <a:latin typeface="Arial" charset="0"/>
              <a:ea typeface="MS PGothic" panose="020B0600070205080204" pitchFamily="34" charset="-128"/>
              <a:cs typeface="MS PGothic" charset="0"/>
            </a:endParaRPr>
          </a:p>
          <a:p>
            <a:pPr marL="1085850" lvl="2" indent="-171450">
              <a:lnSpc>
                <a:spcPct val="110000"/>
              </a:lnSpc>
              <a:buFont typeface="Arial" panose="020B0604020202020204" pitchFamily="34" charset="0"/>
              <a:buChar char="•"/>
              <a:defRPr/>
            </a:pPr>
            <a:r>
              <a:rPr lang="en-US" kern="1200" dirty="0" smtClean="0">
                <a:solidFill>
                  <a:schemeClr val="tx1"/>
                </a:solidFill>
                <a:effectLst/>
                <a:latin typeface="Arial" charset="0"/>
                <a:ea typeface="MS PGothic" panose="020B0600070205080204" pitchFamily="34" charset="-128"/>
                <a:cs typeface="MS PGothic" charset="0"/>
              </a:rPr>
              <a:t>Through connected devices including connected cars, smart homes</a:t>
            </a:r>
            <a:r>
              <a:rPr lang="en-US" kern="1200" dirty="0" smtClean="0">
                <a:solidFill>
                  <a:schemeClr val="tx1"/>
                </a:solidFill>
                <a:effectLst/>
                <a:latin typeface="Arial" charset="0"/>
                <a:ea typeface="MS PGothic" panose="020B0600070205080204" pitchFamily="34" charset="-128"/>
                <a:cs typeface="MS PGothic" charset="0"/>
              </a:rPr>
              <a:t>, and connected appliances</a:t>
            </a:r>
            <a:endParaRPr lang="en-US" dirty="0"/>
          </a:p>
          <a:p>
            <a:pPr marL="1085850" lvl="2" indent="-171450">
              <a:lnSpc>
                <a:spcPct val="110000"/>
              </a:lnSpc>
              <a:buFont typeface="Arial" panose="020B0604020202020204" pitchFamily="34" charset="0"/>
              <a:buChar char="•"/>
              <a:defRPr/>
            </a:pPr>
            <a:r>
              <a:rPr lang="en-US" dirty="0"/>
              <a:t>T</a:t>
            </a:r>
            <a:r>
              <a:rPr lang="en-US" kern="1200" dirty="0" smtClean="0">
                <a:solidFill>
                  <a:schemeClr val="tx1"/>
                </a:solidFill>
                <a:effectLst/>
                <a:latin typeface="Arial" charset="0"/>
                <a:ea typeface="MS PGothic" panose="020B0600070205080204" pitchFamily="34" charset="-128"/>
                <a:cs typeface="MS PGothic" charset="0"/>
              </a:rPr>
              <a:t>hrough traditional media, providing forecasts and other content to </a:t>
            </a:r>
            <a:r>
              <a:rPr lang="en-US" dirty="0" smtClean="0"/>
              <a:t>nearly 2000 </a:t>
            </a:r>
            <a:r>
              <a:rPr lang="en-US" kern="1200" dirty="0" smtClean="0">
                <a:solidFill>
                  <a:schemeClr val="tx1"/>
                </a:solidFill>
                <a:effectLst/>
                <a:latin typeface="Arial" charset="0"/>
                <a:ea typeface="MS PGothic" panose="020B0600070205080204" pitchFamily="34" charset="-128"/>
                <a:cs typeface="MS PGothic" charset="0"/>
              </a:rPr>
              <a:t>radio</a:t>
            </a:r>
            <a:r>
              <a:rPr lang="en-US" dirty="0"/>
              <a:t> </a:t>
            </a:r>
            <a:r>
              <a:rPr lang="en-US" dirty="0" smtClean="0"/>
              <a:t>and</a:t>
            </a:r>
            <a:r>
              <a:rPr lang="en-US" kern="1200" dirty="0" smtClean="0">
                <a:solidFill>
                  <a:schemeClr val="tx1"/>
                </a:solidFill>
                <a:effectLst/>
                <a:latin typeface="Arial" charset="0"/>
                <a:ea typeface="MS PGothic" panose="020B0600070205080204" pitchFamily="34" charset="-128"/>
                <a:cs typeface="MS PGothic" charset="0"/>
              </a:rPr>
              <a:t> television stations and </a:t>
            </a:r>
            <a:r>
              <a:rPr lang="en-US" kern="1200" dirty="0" smtClean="0">
                <a:solidFill>
                  <a:schemeClr val="tx1"/>
                </a:solidFill>
                <a:effectLst/>
                <a:latin typeface="Arial" charset="0"/>
                <a:ea typeface="MS PGothic" panose="020B0600070205080204" pitchFamily="34" charset="-128"/>
                <a:cs typeface="MS PGothic" charset="0"/>
              </a:rPr>
              <a:t>newspapers – and thereby, to their audiences.</a:t>
            </a:r>
            <a:endParaRPr lang="en-US" kern="1200" dirty="0" smtClean="0">
              <a:solidFill>
                <a:schemeClr val="tx1"/>
              </a:solidFill>
              <a:effectLst/>
              <a:latin typeface="Arial" charset="0"/>
              <a:ea typeface="MS PGothic" panose="020B0600070205080204" pitchFamily="34" charset="-128"/>
              <a:cs typeface="MS PGothic" charset="0"/>
            </a:endParaRPr>
          </a:p>
          <a:p>
            <a:pPr marL="1085850" lvl="2" indent="-171450">
              <a:lnSpc>
                <a:spcPct val="110000"/>
              </a:lnSpc>
              <a:buFont typeface="Arial" panose="020B0604020202020204" pitchFamily="34" charset="0"/>
              <a:buChar char="•"/>
              <a:defRPr/>
            </a:pPr>
            <a:r>
              <a:rPr lang="en-US" dirty="0" smtClean="0"/>
              <a:t>And we provide customized services to more than 1000 businesses and government agencies through AccuWeather Enterprise Solutions, serving 77 of the Fortune 100 companies and 54 of the Fortune Global 100</a:t>
            </a:r>
            <a:endParaRPr lang="en-US" kern="1200" dirty="0" smtClean="0">
              <a:solidFill>
                <a:schemeClr val="tx1"/>
              </a:solidFill>
              <a:effectLst/>
              <a:latin typeface="Arial" charset="0"/>
              <a:ea typeface="MS PGothic" panose="020B0600070205080204" pitchFamily="34" charset="-128"/>
              <a:cs typeface="MS PGothic" charset="0"/>
            </a:endParaRPr>
          </a:p>
          <a:p>
            <a:pPr marL="628650" lvl="1" indent="-171450">
              <a:lnSpc>
                <a:spcPct val="110000"/>
              </a:lnSpc>
              <a:buFont typeface="Arial" panose="020B0604020202020204" pitchFamily="34" charset="0"/>
              <a:buChar char="•"/>
              <a:defRPr/>
            </a:pPr>
            <a:r>
              <a:rPr lang="en-US" dirty="0" smtClean="0"/>
              <a:t>To do all this we </a:t>
            </a:r>
            <a:r>
              <a:rPr lang="en-US" dirty="0"/>
              <a:t>rely upon and receive a large amount of </a:t>
            </a:r>
            <a:r>
              <a:rPr lang="en-US" dirty="0" smtClean="0"/>
              <a:t>foundational data </a:t>
            </a:r>
            <a:r>
              <a:rPr lang="en-US" dirty="0"/>
              <a:t>from NOAA/NWS, including their satellite data. We are a proud NOAA Weather-Ready Nation Ambassador – directly providing actionable weather warnings to business and consumers globally.</a:t>
            </a:r>
          </a:p>
          <a:p>
            <a:pPr marL="628650" lvl="1" indent="-171450">
              <a:lnSpc>
                <a:spcPct val="110000"/>
              </a:lnSpc>
              <a:buFont typeface="Arial" panose="020B0604020202020204" pitchFamily="34" charset="0"/>
              <a:buChar char="•"/>
              <a:defRPr/>
            </a:pPr>
            <a:r>
              <a:rPr lang="en-US" dirty="0" smtClean="0"/>
              <a:t>We </a:t>
            </a:r>
            <a:r>
              <a:rPr lang="en-US" dirty="0"/>
              <a:t>also have agreements with dozens of national met services around the world, various state and local agencies, and a number of private-sector data creators – all of whom supply us with important data we use to generate worldwide forecasts and warnings</a:t>
            </a:r>
            <a:r>
              <a:rPr lang="en-US" dirty="0" smtClean="0"/>
              <a:t>.</a:t>
            </a:r>
            <a:r>
              <a:rPr lang="en-US" sz="1200" kern="1200" dirty="0" smtClean="0">
                <a:solidFill>
                  <a:schemeClr val="tx1"/>
                </a:solidFill>
                <a:effectLst/>
                <a:latin typeface="Arial" charset="0"/>
                <a:ea typeface="MS PGothic" panose="020B0600070205080204" pitchFamily="34" charset="-128"/>
                <a:cs typeface="MS PGothic" charset="0"/>
              </a:rPr>
              <a:t/>
            </a:r>
            <a:br>
              <a:rPr lang="en-US" sz="1200" kern="1200" dirty="0" smtClean="0">
                <a:solidFill>
                  <a:schemeClr val="tx1"/>
                </a:solidFill>
                <a:effectLst/>
                <a:latin typeface="Arial" charset="0"/>
                <a:ea typeface="MS PGothic" panose="020B0600070205080204" pitchFamily="34" charset="-128"/>
                <a:cs typeface="MS PGothic" charset="0"/>
              </a:rPr>
            </a:br>
            <a:endParaRPr lang="en-US" altLang="en-US" sz="1500" dirty="0" smtClean="0">
              <a:latin typeface="Arial" panose="020B0604020202020204" pitchFamily="34" charset="0"/>
            </a:endParaRPr>
          </a:p>
        </p:txBody>
      </p:sp>
    </p:spTree>
    <p:extLst>
      <p:ext uri="{BB962C8B-B14F-4D97-AF65-F5344CB8AC3E}">
        <p14:creationId xmlns:p14="http://schemas.microsoft.com/office/powerpoint/2010/main" val="562119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ea typeface="MS PGothic" panose="020B0600070205080204" pitchFamily="34" charset="-128"/>
              </a:defRPr>
            </a:lvl1pPr>
            <a:lvl2pPr marL="742950" indent="-285750" defTabSz="931863">
              <a:defRPr sz="2400">
                <a:solidFill>
                  <a:schemeClr val="tx1"/>
                </a:solidFill>
                <a:latin typeface="Arial" panose="020B0604020202020204" pitchFamily="34" charset="0"/>
                <a:ea typeface="MS PGothic" panose="020B0600070205080204" pitchFamily="34" charset="-128"/>
              </a:defRPr>
            </a:lvl2pPr>
            <a:lvl3pPr marL="1143000" indent="-228600" defTabSz="931863">
              <a:defRPr sz="2400">
                <a:solidFill>
                  <a:schemeClr val="tx1"/>
                </a:solidFill>
                <a:latin typeface="Arial" panose="020B0604020202020204" pitchFamily="34" charset="0"/>
                <a:ea typeface="MS PGothic" panose="020B0600070205080204" pitchFamily="34" charset="-128"/>
              </a:defRPr>
            </a:lvl3pPr>
            <a:lvl4pPr marL="1600200" indent="-228600" defTabSz="931863">
              <a:defRPr sz="2400">
                <a:solidFill>
                  <a:schemeClr val="tx1"/>
                </a:solidFill>
                <a:latin typeface="Arial" panose="020B0604020202020204" pitchFamily="34" charset="0"/>
                <a:ea typeface="MS PGothic" panose="020B0600070205080204" pitchFamily="34" charset="-128"/>
              </a:defRPr>
            </a:lvl4pPr>
            <a:lvl5pPr marL="2057400" indent="-228600" defTabSz="931863">
              <a:defRPr sz="24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EA48F271-856C-4D7A-A59A-3FBDE87330AC}" type="slidenum">
              <a:rPr lang="en-US" altLang="en-US" sz="1300"/>
              <a:pPr/>
              <a:t>3</a:t>
            </a:fld>
            <a:endParaRPr lang="en-US" altLang="en-US" sz="1300" dirty="0"/>
          </a:p>
        </p:txBody>
      </p:sp>
      <p:sp>
        <p:nvSpPr>
          <p:cNvPr id="90115" name="Rectangle 2"/>
          <p:cNvSpPr>
            <a:spLocks noGrp="1" noRot="1" noChangeAspect="1" noChangeArrowheads="1" noTextEdit="1"/>
          </p:cNvSpPr>
          <p:nvPr>
            <p:ph type="sldImg"/>
          </p:nvPr>
        </p:nvSpPr>
        <p:spPr>
          <a:xfrm>
            <a:off x="1714500" y="0"/>
            <a:ext cx="4013200" cy="2259013"/>
          </a:xfrm>
          <a:ln/>
        </p:spPr>
      </p:sp>
      <p:sp>
        <p:nvSpPr>
          <p:cNvPr id="90116" name="Notes Placeholder 1"/>
          <p:cNvSpPr>
            <a:spLocks noGrp="1"/>
          </p:cNvSpPr>
          <p:nvPr/>
        </p:nvSpPr>
        <p:spPr bwMode="auto">
          <a:xfrm>
            <a:off x="701675" y="4416425"/>
            <a:ext cx="5607050" cy="418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58" tIns="46580" rIns="93158" bIns="4658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30000"/>
              </a:spcBef>
            </a:pPr>
            <a:endParaRPr lang="en-US" altLang="en-US" sz="1200" dirty="0"/>
          </a:p>
        </p:txBody>
      </p:sp>
      <p:sp>
        <p:nvSpPr>
          <p:cNvPr id="5" name="Rectangle 3"/>
          <p:cNvSpPr>
            <a:spLocks noGrp="1" noChangeArrowheads="1"/>
          </p:cNvSpPr>
          <p:nvPr>
            <p:ph type="body" idx="3"/>
          </p:nvPr>
        </p:nvSpPr>
        <p:spPr>
          <a:xfrm>
            <a:off x="0" y="2258510"/>
            <a:ext cx="7008813" cy="7339515"/>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r>
              <a:rPr lang="en-US" sz="1200" kern="1200" dirty="0" smtClean="0">
                <a:solidFill>
                  <a:schemeClr val="tx1"/>
                </a:solidFill>
                <a:effectLst/>
                <a:latin typeface="Arial" charset="0"/>
                <a:ea typeface="MS PGothic" panose="020B0600070205080204" pitchFamily="34" charset="-128"/>
                <a:cs typeface="MS PGothic" charset="0"/>
              </a:rPr>
              <a:t>The issue of allocation of the radio spectrum and the impacts on companies in the American Weather Industry is an important and interesting one.</a:t>
            </a:r>
            <a:endParaRPr lang="en-US" dirty="0"/>
          </a:p>
          <a:p>
            <a:pPr marL="171450" indent="-171450">
              <a:buFont typeface="Arial" panose="020B0604020202020204" pitchFamily="34" charset="0"/>
              <a:buChar char="•"/>
            </a:pPr>
            <a:r>
              <a:rPr lang="en-US" sz="1200" kern="1200" dirty="0" smtClean="0">
                <a:solidFill>
                  <a:schemeClr val="tx1"/>
                </a:solidFill>
                <a:effectLst/>
                <a:latin typeface="Arial" charset="0"/>
                <a:ea typeface="MS PGothic" panose="020B0600070205080204" pitchFamily="34" charset="-128"/>
                <a:cs typeface="MS PGothic" charset="0"/>
              </a:rPr>
              <a:t>On the one hand, we recognize the continued need to evaluate and optimize federal radio spectrum assignments and allocations as consumer electronics, mobile technology and the Internet of Things experience explosive growth – sector growth that in fact, results in significant growth for America’s Weather Industry as new devices and platforms arise all over the world.</a:t>
            </a:r>
            <a:endParaRPr lang="en-US" dirty="0"/>
          </a:p>
          <a:p>
            <a:pPr marL="171450" indent="-171450">
              <a:buFont typeface="Arial" panose="020B0604020202020204" pitchFamily="34" charset="0"/>
              <a:buChar char="•"/>
            </a:pPr>
            <a:r>
              <a:rPr lang="en-US" sz="1200" kern="1200" dirty="0" smtClean="0">
                <a:solidFill>
                  <a:schemeClr val="tx1"/>
                </a:solidFill>
                <a:effectLst/>
                <a:latin typeface="Arial" charset="0"/>
                <a:ea typeface="MS PGothic" panose="020B0600070205080204" pitchFamily="34" charset="-128"/>
                <a:cs typeface="MS PGothic" charset="0"/>
              </a:rPr>
              <a:t>On the other hand – this growth cannot put in jeopardy the core delivery methods that are used by governments and AWI to reliably collect, aggregate and deliver foundational weather data in order to provide MISSON CRITICIAL, LIFE SAVING weather products.  We cannot – as a Weather Enterprise united in our common goals of saving lives and improving the quality of lives for the world’s citizens – allow this to occur.</a:t>
            </a:r>
            <a:endParaRPr lang="en-US" dirty="0"/>
          </a:p>
          <a:p>
            <a:pPr marL="171450" indent="-171450">
              <a:buFont typeface="Arial" panose="020B0604020202020204" pitchFamily="34" charset="0"/>
              <a:buChar char="•"/>
            </a:pPr>
            <a:r>
              <a:rPr lang="en-US" sz="1200" kern="1200" dirty="0" smtClean="0">
                <a:solidFill>
                  <a:schemeClr val="tx1"/>
                </a:solidFill>
                <a:effectLst/>
                <a:latin typeface="Arial" charset="0"/>
                <a:ea typeface="MS PGothic" panose="020B0600070205080204" pitchFamily="34" charset="-128"/>
                <a:cs typeface="MS PGothic" charset="0"/>
              </a:rPr>
              <a:t>Quite simply, these radio spectrums we are discussed are currently utilized for critical purposes that have significant value to the world in saving lives, protecting property and growing the American economy.</a:t>
            </a:r>
            <a:br>
              <a:rPr lang="en-US" sz="1200" kern="1200" dirty="0" smtClean="0">
                <a:solidFill>
                  <a:schemeClr val="tx1"/>
                </a:solidFill>
                <a:effectLst/>
                <a:latin typeface="Arial" charset="0"/>
                <a:ea typeface="MS PGothic" panose="020B0600070205080204" pitchFamily="34" charset="-128"/>
                <a:cs typeface="MS PGothic" charset="0"/>
              </a:rPr>
            </a:br>
            <a:endParaRPr lang="en-US" altLang="en-US" sz="1500" dirty="0" smtClean="0">
              <a:latin typeface="Arial" panose="020B0604020202020204" pitchFamily="34" charset="0"/>
            </a:endParaRPr>
          </a:p>
        </p:txBody>
      </p:sp>
    </p:spTree>
    <p:extLst>
      <p:ext uri="{BB962C8B-B14F-4D97-AF65-F5344CB8AC3E}">
        <p14:creationId xmlns:p14="http://schemas.microsoft.com/office/powerpoint/2010/main" val="1796451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ea typeface="MS PGothic" panose="020B0600070205080204" pitchFamily="34" charset="-128"/>
              </a:defRPr>
            </a:lvl1pPr>
            <a:lvl2pPr marL="742950" indent="-285750" defTabSz="931863">
              <a:defRPr sz="2400">
                <a:solidFill>
                  <a:schemeClr val="tx1"/>
                </a:solidFill>
                <a:latin typeface="Arial" panose="020B0604020202020204" pitchFamily="34" charset="0"/>
                <a:ea typeface="MS PGothic" panose="020B0600070205080204" pitchFamily="34" charset="-128"/>
              </a:defRPr>
            </a:lvl2pPr>
            <a:lvl3pPr marL="1143000" indent="-228600" defTabSz="931863">
              <a:defRPr sz="2400">
                <a:solidFill>
                  <a:schemeClr val="tx1"/>
                </a:solidFill>
                <a:latin typeface="Arial" panose="020B0604020202020204" pitchFamily="34" charset="0"/>
                <a:ea typeface="MS PGothic" panose="020B0600070205080204" pitchFamily="34" charset="-128"/>
              </a:defRPr>
            </a:lvl3pPr>
            <a:lvl4pPr marL="1600200" indent="-228600" defTabSz="931863">
              <a:defRPr sz="2400">
                <a:solidFill>
                  <a:schemeClr val="tx1"/>
                </a:solidFill>
                <a:latin typeface="Arial" panose="020B0604020202020204" pitchFamily="34" charset="0"/>
                <a:ea typeface="MS PGothic" panose="020B0600070205080204" pitchFamily="34" charset="-128"/>
              </a:defRPr>
            </a:lvl4pPr>
            <a:lvl5pPr marL="2057400" indent="-228600" defTabSz="931863">
              <a:defRPr sz="24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EA48F271-856C-4D7A-A59A-3FBDE87330AC}" type="slidenum">
              <a:rPr lang="en-US" altLang="en-US" sz="1300"/>
              <a:pPr/>
              <a:t>4</a:t>
            </a:fld>
            <a:endParaRPr lang="en-US" altLang="en-US" sz="1300" dirty="0"/>
          </a:p>
        </p:txBody>
      </p:sp>
      <p:sp>
        <p:nvSpPr>
          <p:cNvPr id="90115" name="Rectangle 2"/>
          <p:cNvSpPr>
            <a:spLocks noGrp="1" noRot="1" noChangeAspect="1" noChangeArrowheads="1" noTextEdit="1"/>
          </p:cNvSpPr>
          <p:nvPr>
            <p:ph type="sldImg"/>
          </p:nvPr>
        </p:nvSpPr>
        <p:spPr>
          <a:xfrm>
            <a:off x="1714500" y="0"/>
            <a:ext cx="4013200" cy="2259013"/>
          </a:xfrm>
          <a:ln/>
        </p:spPr>
      </p:sp>
      <p:sp>
        <p:nvSpPr>
          <p:cNvPr id="90116" name="Notes Placeholder 1"/>
          <p:cNvSpPr>
            <a:spLocks noGrp="1"/>
          </p:cNvSpPr>
          <p:nvPr/>
        </p:nvSpPr>
        <p:spPr bwMode="auto">
          <a:xfrm>
            <a:off x="701675" y="4416425"/>
            <a:ext cx="5607050" cy="418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58" tIns="46580" rIns="93158" bIns="4658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30000"/>
              </a:spcBef>
            </a:pPr>
            <a:endParaRPr lang="en-US" altLang="en-US" sz="1200" dirty="0"/>
          </a:p>
        </p:txBody>
      </p:sp>
      <p:sp>
        <p:nvSpPr>
          <p:cNvPr id="5" name="Rectangle 3"/>
          <p:cNvSpPr>
            <a:spLocks noGrp="1" noChangeArrowheads="1"/>
          </p:cNvSpPr>
          <p:nvPr>
            <p:ph type="body" idx="3"/>
          </p:nvPr>
        </p:nvSpPr>
        <p:spPr>
          <a:xfrm>
            <a:off x="0" y="2258510"/>
            <a:ext cx="7008813" cy="7339515"/>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marL="171450" indent="-171450">
              <a:buFont typeface="Arial" panose="020B0604020202020204" pitchFamily="34" charset="0"/>
              <a:buChar char="•"/>
            </a:pPr>
            <a:r>
              <a:rPr lang="en-US" dirty="0" smtClean="0"/>
              <a:t>We are one of the many non-federal entities that leverage multiple receive-only ground stations for the reception of </a:t>
            </a:r>
            <a:r>
              <a:rPr lang="en-US" dirty="0" smtClean="0"/>
              <a:t>real-time </a:t>
            </a:r>
            <a:r>
              <a:rPr lang="en-US" dirty="0" smtClean="0"/>
              <a:t>weather satellite data.  Today, we leverage GVAR data streams from the current GOES satellites and in the future we are excited to leverage GRB broadcast in order to use real-time data from the GOES-R satellites.</a:t>
            </a:r>
          </a:p>
          <a:p>
            <a:pPr marL="171450" indent="-171450">
              <a:buFont typeface="Arial" panose="020B0604020202020204" pitchFamily="34" charset="0"/>
              <a:buChar char="•"/>
            </a:pPr>
            <a:r>
              <a:rPr lang="en-US" dirty="0" smtClean="0"/>
              <a:t>Satellite ground </a:t>
            </a:r>
            <a:r>
              <a:rPr lang="en-US" dirty="0" smtClean="0"/>
              <a:t>stations </a:t>
            </a:r>
            <a:r>
              <a:rPr lang="en-US" dirty="0" smtClean="0"/>
              <a:t>are important for the speed and reliability of the real-time data retrievals</a:t>
            </a:r>
            <a:r>
              <a:rPr lang="en-US" dirty="0"/>
              <a:t>. </a:t>
            </a:r>
            <a:r>
              <a:rPr lang="en-US" dirty="0" smtClean="0"/>
              <a:t>The internet is also an important delivery method, but for the redundancy and reliability </a:t>
            </a:r>
            <a:r>
              <a:rPr lang="en-US" dirty="0"/>
              <a:t>of </a:t>
            </a:r>
            <a:r>
              <a:rPr lang="en-US" dirty="0" smtClean="0"/>
              <a:t>delivery, users cannot </a:t>
            </a:r>
            <a:r>
              <a:rPr lang="en-US" dirty="0"/>
              <a:t>rely on one method to get critical data.  </a:t>
            </a:r>
          </a:p>
          <a:p>
            <a:pPr marL="171450" indent="-171450">
              <a:buFont typeface="Arial" panose="020B0604020202020204" pitchFamily="34" charset="0"/>
              <a:buChar char="•"/>
            </a:pPr>
            <a:r>
              <a:rPr lang="en-US" dirty="0" smtClean="0"/>
              <a:t>And so, an additional complete data stream of imagery and sounder data is available on an equal basis to all users via broadcast.</a:t>
            </a:r>
          </a:p>
          <a:p>
            <a:pPr marL="171450" indent="-171450">
              <a:buFont typeface="Arial" panose="020B0604020202020204" pitchFamily="34" charset="0"/>
              <a:buChar char="•"/>
            </a:pPr>
            <a:r>
              <a:rPr lang="en-US" dirty="0" smtClean="0"/>
              <a:t>These issues are now increasingly important as we move toward GOES-R with the availability of huge volumes of data extremely useful for our critical operations – and completely new data elements such as the global lightning mapper capability.</a:t>
            </a:r>
          </a:p>
          <a:p>
            <a:pPr marL="171450" indent="-171450">
              <a:buFont typeface="Arial" panose="020B0604020202020204" pitchFamily="34" charset="0"/>
              <a:buChar char="•"/>
            </a:pPr>
            <a:r>
              <a:rPr lang="en-US" dirty="0" smtClean="0"/>
              <a:t>There has been some suggestion previously of creating “buffer zones” around key federal sites to limit interference – that does not solve this issue because there are many others in AWI and the academic community  who reliably need this data for mission critical operations.</a:t>
            </a:r>
          </a:p>
        </p:txBody>
      </p:sp>
    </p:spTree>
    <p:extLst>
      <p:ext uri="{BB962C8B-B14F-4D97-AF65-F5344CB8AC3E}">
        <p14:creationId xmlns:p14="http://schemas.microsoft.com/office/powerpoint/2010/main" val="4219792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ea typeface="MS PGothic" panose="020B0600070205080204" pitchFamily="34" charset="-128"/>
              </a:defRPr>
            </a:lvl1pPr>
            <a:lvl2pPr marL="742950" indent="-285750" defTabSz="931863">
              <a:defRPr sz="2400">
                <a:solidFill>
                  <a:schemeClr val="tx1"/>
                </a:solidFill>
                <a:latin typeface="Arial" panose="020B0604020202020204" pitchFamily="34" charset="0"/>
                <a:ea typeface="MS PGothic" panose="020B0600070205080204" pitchFamily="34" charset="-128"/>
              </a:defRPr>
            </a:lvl2pPr>
            <a:lvl3pPr marL="1143000" indent="-228600" defTabSz="931863">
              <a:defRPr sz="2400">
                <a:solidFill>
                  <a:schemeClr val="tx1"/>
                </a:solidFill>
                <a:latin typeface="Arial" panose="020B0604020202020204" pitchFamily="34" charset="0"/>
                <a:ea typeface="MS PGothic" panose="020B0600070205080204" pitchFamily="34" charset="-128"/>
              </a:defRPr>
            </a:lvl3pPr>
            <a:lvl4pPr marL="1600200" indent="-228600" defTabSz="931863">
              <a:defRPr sz="2400">
                <a:solidFill>
                  <a:schemeClr val="tx1"/>
                </a:solidFill>
                <a:latin typeface="Arial" panose="020B0604020202020204" pitchFamily="34" charset="0"/>
                <a:ea typeface="MS PGothic" panose="020B0600070205080204" pitchFamily="34" charset="-128"/>
              </a:defRPr>
            </a:lvl4pPr>
            <a:lvl5pPr marL="2057400" indent="-228600" defTabSz="931863">
              <a:defRPr sz="24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EA48F271-856C-4D7A-A59A-3FBDE87330AC}" type="slidenum">
              <a:rPr lang="en-US" altLang="en-US" sz="1300"/>
              <a:pPr/>
              <a:t>5</a:t>
            </a:fld>
            <a:endParaRPr lang="en-US" altLang="en-US" sz="1300" dirty="0"/>
          </a:p>
        </p:txBody>
      </p:sp>
      <p:sp>
        <p:nvSpPr>
          <p:cNvPr id="90115" name="Rectangle 2"/>
          <p:cNvSpPr>
            <a:spLocks noGrp="1" noRot="1" noChangeAspect="1" noChangeArrowheads="1" noTextEdit="1"/>
          </p:cNvSpPr>
          <p:nvPr>
            <p:ph type="sldImg"/>
          </p:nvPr>
        </p:nvSpPr>
        <p:spPr>
          <a:xfrm>
            <a:off x="1714500" y="0"/>
            <a:ext cx="4013200" cy="2259013"/>
          </a:xfrm>
          <a:ln/>
        </p:spPr>
      </p:sp>
      <p:sp>
        <p:nvSpPr>
          <p:cNvPr id="90116" name="Notes Placeholder 1"/>
          <p:cNvSpPr>
            <a:spLocks noGrp="1"/>
          </p:cNvSpPr>
          <p:nvPr/>
        </p:nvSpPr>
        <p:spPr bwMode="auto">
          <a:xfrm>
            <a:off x="701675" y="4416425"/>
            <a:ext cx="5607050" cy="418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58" tIns="46580" rIns="93158" bIns="4658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30000"/>
              </a:spcBef>
            </a:pPr>
            <a:endParaRPr lang="en-US" altLang="en-US" sz="1200" dirty="0"/>
          </a:p>
        </p:txBody>
      </p:sp>
      <p:sp>
        <p:nvSpPr>
          <p:cNvPr id="5" name="Rectangle 3"/>
          <p:cNvSpPr>
            <a:spLocks noGrp="1" noChangeArrowheads="1"/>
          </p:cNvSpPr>
          <p:nvPr>
            <p:ph type="body" idx="3"/>
          </p:nvPr>
        </p:nvSpPr>
        <p:spPr>
          <a:xfrm>
            <a:off x="0" y="2258510"/>
            <a:ext cx="7008813" cy="7339515"/>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r>
              <a:rPr lang="en-US" dirty="0" smtClean="0"/>
              <a:t>I certainly don’t have all the answers as to how we address these issues.</a:t>
            </a:r>
          </a:p>
          <a:p>
            <a:r>
              <a:rPr lang="en-US" dirty="0" smtClean="0"/>
              <a:t>So</a:t>
            </a:r>
            <a:r>
              <a:rPr lang="en-US" dirty="0"/>
              <a:t>, I’m looking forward to our discussion </a:t>
            </a:r>
            <a:r>
              <a:rPr lang="en-US" dirty="0" smtClean="0"/>
              <a:t>today, addressing these potential radio spectrum issues directly and collaboratively as a community – recognizing that we all have to work together (as we have done successfully in so many other areas) to ensure decision makers are aware of the critical uses of this information transmitted via these parts of the radio spectrum.</a:t>
            </a:r>
          </a:p>
          <a:p>
            <a:endParaRPr lang="en-US" dirty="0"/>
          </a:p>
          <a:p>
            <a:r>
              <a:rPr lang="en-US" dirty="0" smtClean="0"/>
              <a:t>In my view, the key questions include:</a:t>
            </a:r>
          </a:p>
          <a:p>
            <a:pPr marL="171450" indent="-171450">
              <a:buFont typeface="Arial" panose="020B0604020202020204" pitchFamily="34" charset="0"/>
              <a:buChar char="•"/>
            </a:pPr>
            <a:r>
              <a:rPr lang="en-US" dirty="0" smtClean="0"/>
              <a:t>How do we get the message out to </a:t>
            </a:r>
            <a:r>
              <a:rPr lang="en-US" dirty="0" smtClean="0"/>
              <a:t>a wide </a:t>
            </a:r>
            <a:r>
              <a:rPr lang="en-US" dirty="0" smtClean="0"/>
              <a:t>variety of potentially impacted users to help us gain their support? </a:t>
            </a:r>
          </a:p>
          <a:p>
            <a:pPr marL="171450" indent="-171450">
              <a:buFont typeface="Arial" panose="020B0604020202020204" pitchFamily="34" charset="0"/>
              <a:buChar char="•"/>
            </a:pPr>
            <a:r>
              <a:rPr lang="en-US" dirty="0" smtClean="0"/>
              <a:t>How do we present the message coherently and simply enough to make it resonate with decision makers?</a:t>
            </a:r>
            <a:endParaRPr lang="en-US" dirty="0"/>
          </a:p>
          <a:p>
            <a:pPr marL="171450" indent="-171450">
              <a:buFont typeface="Arial" panose="020B0604020202020204" pitchFamily="34" charset="0"/>
              <a:buChar char="•"/>
            </a:pPr>
            <a:r>
              <a:rPr lang="en-US" dirty="0"/>
              <a:t>How do we effectively </a:t>
            </a:r>
            <a:r>
              <a:rPr lang="en-US" dirty="0" smtClean="0"/>
              <a:t>educate and engage legislators, the FCC and other decision makers, </a:t>
            </a:r>
            <a:r>
              <a:rPr lang="en-US" dirty="0"/>
              <a:t>both individually and collectively as a community?</a:t>
            </a:r>
          </a:p>
          <a:p>
            <a:pPr marL="171450" indent="-171450">
              <a:buFont typeface="Arial" panose="020B0604020202020204" pitchFamily="34" charset="0"/>
              <a:buChar char="•"/>
            </a:pPr>
            <a:r>
              <a:rPr lang="en-US" dirty="0" smtClean="0"/>
              <a:t>How can we leverage the existing weather organizations, some of which are actively involved in educational and lobbying efforts, to help with these issues?</a:t>
            </a:r>
            <a:r>
              <a:rPr lang="en-US" dirty="0"/>
              <a:t> </a:t>
            </a:r>
            <a:r>
              <a:rPr lang="en-US" dirty="0" smtClean="0"/>
              <a:t>Including NOAA/NWS</a:t>
            </a:r>
            <a:r>
              <a:rPr lang="en-US" dirty="0"/>
              <a:t>, Weather-Ready Nation and Weather-Ready Nation Ambassador Programs, AMS, NWA, AWCIA, NCIM, Weather </a:t>
            </a:r>
            <a:r>
              <a:rPr lang="en-US" dirty="0" smtClean="0"/>
              <a:t>Coalition.</a:t>
            </a:r>
            <a:endParaRPr lang="en-US" dirty="0"/>
          </a:p>
          <a:p>
            <a:pPr marL="171450" indent="-171450">
              <a:buFont typeface="Arial" panose="020B0604020202020204" pitchFamily="34" charset="0"/>
              <a:buChar char="•"/>
            </a:pPr>
            <a:r>
              <a:rPr lang="en-US" dirty="0" smtClean="0"/>
              <a:t>What are the best venues to educate and build support within the user community - NWS </a:t>
            </a:r>
            <a:r>
              <a:rPr lang="en-US" dirty="0"/>
              <a:t>Partners Meetings, NOAA Satellite Conference, AMS </a:t>
            </a:r>
            <a:r>
              <a:rPr lang="en-US" dirty="0" smtClean="0"/>
              <a:t>Webinars, AMS meetings?</a:t>
            </a:r>
            <a:endParaRPr lang="en-US" dirty="0" smtClean="0"/>
          </a:p>
          <a:p>
            <a:pPr marL="171450" indent="-171450">
              <a:buFont typeface="Arial" panose="020B0604020202020204" pitchFamily="34" charset="0"/>
              <a:buChar char="•"/>
            </a:pPr>
            <a:r>
              <a:rPr lang="en-US" dirty="0" smtClean="0"/>
              <a:t>And finally: given the national debt, the deficit, and the political climate, a new source of revenue is very tempting, and the government might decide to sell this spectrum regardless of our view about the value it brings in its current use.  So, what level of backup plan do we need in place?</a:t>
            </a:r>
          </a:p>
          <a:p>
            <a:pPr marL="171450" indent="-171450">
              <a:buFont typeface="Arial" panose="020B0604020202020204" pitchFamily="34" charset="0"/>
              <a:buChar char="•"/>
            </a:pPr>
            <a:endParaRPr lang="en-US" dirty="0"/>
          </a:p>
          <a:p>
            <a:r>
              <a:rPr lang="en-US" dirty="0" smtClean="0"/>
              <a:t>That’s the end of my prepared remarks. I look forward to our discussion.</a:t>
            </a:r>
            <a:endParaRPr lang="en-US" dirty="0"/>
          </a:p>
          <a:p>
            <a:endParaRPr lang="en-US" altLang="en-US" sz="1500" dirty="0" smtClean="0">
              <a:latin typeface="Arial" panose="020B0604020202020204" pitchFamily="34" charset="0"/>
            </a:endParaRPr>
          </a:p>
        </p:txBody>
      </p:sp>
    </p:spTree>
    <p:extLst>
      <p:ext uri="{BB962C8B-B14F-4D97-AF65-F5344CB8AC3E}">
        <p14:creationId xmlns:p14="http://schemas.microsoft.com/office/powerpoint/2010/main" val="1936723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No Logo">
    <p:spTree>
      <p:nvGrpSpPr>
        <p:cNvPr id="1" name=""/>
        <p:cNvGrpSpPr/>
        <p:nvPr/>
      </p:nvGrpSpPr>
      <p:grpSpPr>
        <a:xfrm>
          <a:off x="0" y="0"/>
          <a:ext cx="0" cy="0"/>
          <a:chOff x="0" y="0"/>
          <a:chExt cx="0" cy="0"/>
        </a:xfrm>
      </p:grpSpPr>
      <p:pic>
        <p:nvPicPr>
          <p:cNvPr id="4" name="Picture 9" descr="Title_page_16x9.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8" descr="AW_RGB.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81013" y="479425"/>
            <a:ext cx="3659187" cy="522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Placeholder 8"/>
          <p:cNvSpPr>
            <a:spLocks noGrp="1"/>
          </p:cNvSpPr>
          <p:nvPr>
            <p:ph type="body" sz="quarter" idx="14"/>
          </p:nvPr>
        </p:nvSpPr>
        <p:spPr>
          <a:xfrm>
            <a:off x="432636" y="1131907"/>
            <a:ext cx="7484907" cy="1376163"/>
          </a:xfrm>
          <a:prstGeom prst="rect">
            <a:avLst/>
          </a:prstGeom>
        </p:spPr>
        <p:txBody>
          <a:bodyPr vert="horz"/>
          <a:lstStyle>
            <a:lvl1pPr marL="0" indent="0">
              <a:lnSpc>
                <a:spcPts val="4300"/>
              </a:lnSpc>
              <a:buNone/>
              <a:defRPr sz="3800" b="0" i="0" baseline="0">
                <a:solidFill>
                  <a:schemeClr val="tx1"/>
                </a:solidFill>
                <a:latin typeface="Arial"/>
                <a:cs typeface="Arial"/>
              </a:defRPr>
            </a:lvl1pPr>
          </a:lstStyle>
          <a:p>
            <a:pPr lvl="0"/>
            <a:r>
              <a:rPr lang="en-US" dirty="0" smtClean="0"/>
              <a:t>Click to edit Master text styles</a:t>
            </a:r>
          </a:p>
        </p:txBody>
      </p:sp>
      <p:sp>
        <p:nvSpPr>
          <p:cNvPr id="10" name="Content Placeholder 10"/>
          <p:cNvSpPr>
            <a:spLocks noGrp="1"/>
          </p:cNvSpPr>
          <p:nvPr>
            <p:ph sz="quarter" idx="15"/>
          </p:nvPr>
        </p:nvSpPr>
        <p:spPr>
          <a:xfrm>
            <a:off x="447675" y="2520499"/>
            <a:ext cx="5684611" cy="478155"/>
          </a:xfrm>
          <a:prstGeom prst="rect">
            <a:avLst/>
          </a:prstGeom>
        </p:spPr>
        <p:txBody>
          <a:bodyPr vert="horz"/>
          <a:lstStyle>
            <a:lvl1pPr marL="0" indent="0">
              <a:buNone/>
              <a:defRPr sz="1600">
                <a:solidFill>
                  <a:srgbClr val="5A5A5A"/>
                </a:solidFill>
              </a:defRPr>
            </a:lvl1pPr>
          </a:lstStyle>
          <a:p>
            <a:pPr lvl="0"/>
            <a:r>
              <a:rPr lang="en-US" dirty="0" smtClean="0"/>
              <a:t>Click to edit Master text styles</a:t>
            </a:r>
          </a:p>
        </p:txBody>
      </p:sp>
    </p:spTree>
    <p:extLst>
      <p:ext uri="{BB962C8B-B14F-4D97-AF65-F5344CB8AC3E}">
        <p14:creationId xmlns:p14="http://schemas.microsoft.com/office/powerpoint/2010/main" val="376198036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9" descr="Divider_3_16x9.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9"/>
          <p:cNvSpPr>
            <a:spLocks noGrp="1"/>
          </p:cNvSpPr>
          <p:nvPr>
            <p:ph type="title"/>
          </p:nvPr>
        </p:nvSpPr>
        <p:spPr>
          <a:xfrm>
            <a:off x="406401" y="583671"/>
            <a:ext cx="5257799" cy="1262062"/>
          </a:xfrm>
        </p:spPr>
        <p:txBody>
          <a:bodyPr anchor="t"/>
          <a:lstStyle>
            <a:lvl1pPr algn="l">
              <a:defRPr sz="3800"/>
            </a:lvl1pPr>
          </a:lstStyle>
          <a:p>
            <a:r>
              <a:rPr lang="en-US" dirty="0" smtClean="0"/>
              <a:t>Click to edit Master title style</a:t>
            </a:r>
            <a:endParaRPr lang="en-US" dirty="0"/>
          </a:p>
        </p:txBody>
      </p:sp>
    </p:spTree>
    <p:extLst>
      <p:ext uri="{BB962C8B-B14F-4D97-AF65-F5344CB8AC3E}">
        <p14:creationId xmlns:p14="http://schemas.microsoft.com/office/powerpoint/2010/main" val="281772153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4" name="Picture 9" descr="Title_page_16x9.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8" descr="AW_RGB.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81013" y="479425"/>
            <a:ext cx="3659187" cy="522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Placeholder 8"/>
          <p:cNvSpPr>
            <a:spLocks noGrp="1"/>
          </p:cNvSpPr>
          <p:nvPr>
            <p:ph type="body" sz="quarter" idx="14"/>
          </p:nvPr>
        </p:nvSpPr>
        <p:spPr>
          <a:xfrm>
            <a:off x="432636" y="1131907"/>
            <a:ext cx="7484907" cy="1376163"/>
          </a:xfrm>
          <a:prstGeom prst="rect">
            <a:avLst/>
          </a:prstGeom>
        </p:spPr>
        <p:txBody>
          <a:bodyPr vert="horz"/>
          <a:lstStyle>
            <a:lvl1pPr marL="0" indent="0">
              <a:lnSpc>
                <a:spcPts val="4300"/>
              </a:lnSpc>
              <a:buNone/>
              <a:defRPr sz="3800" b="0" i="0" baseline="0">
                <a:solidFill>
                  <a:schemeClr val="tx1"/>
                </a:solidFill>
                <a:latin typeface="Arial"/>
                <a:cs typeface="Arial"/>
              </a:defRPr>
            </a:lvl1pPr>
          </a:lstStyle>
          <a:p>
            <a:pPr lvl="0"/>
            <a:r>
              <a:rPr lang="en-US" dirty="0" smtClean="0"/>
              <a:t>Click to edit Master text styles</a:t>
            </a:r>
          </a:p>
        </p:txBody>
      </p:sp>
      <p:sp>
        <p:nvSpPr>
          <p:cNvPr id="10" name="Content Placeholder 10"/>
          <p:cNvSpPr>
            <a:spLocks noGrp="1"/>
          </p:cNvSpPr>
          <p:nvPr>
            <p:ph sz="quarter" idx="15"/>
          </p:nvPr>
        </p:nvSpPr>
        <p:spPr>
          <a:xfrm>
            <a:off x="447675" y="2520499"/>
            <a:ext cx="5684611" cy="478155"/>
          </a:xfrm>
          <a:prstGeom prst="rect">
            <a:avLst/>
          </a:prstGeom>
        </p:spPr>
        <p:txBody>
          <a:bodyPr vert="horz"/>
          <a:lstStyle>
            <a:lvl1pPr marL="0" indent="0">
              <a:buNone/>
              <a:defRPr sz="1600">
                <a:solidFill>
                  <a:srgbClr val="5A5A5A"/>
                </a:solidFill>
              </a:defRPr>
            </a:lvl1pPr>
          </a:lstStyle>
          <a:p>
            <a:pPr lvl="0"/>
            <a:r>
              <a:rPr lang="en-US" dirty="0" smtClean="0"/>
              <a:t>Click to edit Master text styles</a:t>
            </a:r>
          </a:p>
        </p:txBody>
      </p:sp>
    </p:spTree>
    <p:extLst>
      <p:ext uri="{BB962C8B-B14F-4D97-AF65-F5344CB8AC3E}">
        <p14:creationId xmlns:p14="http://schemas.microsoft.com/office/powerpoint/2010/main" val="86236650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Yellow_Single Line Header 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835343" y="471488"/>
            <a:ext cx="7947025" cy="725487"/>
          </a:xfrm>
          <a:prstGeom prst="rect">
            <a:avLst/>
          </a:prstGeom>
          <a:noFill/>
          <a:ln>
            <a:noFill/>
          </a:ln>
          <a:extLst/>
        </p:spPr>
        <p:txBody>
          <a:bodyPr/>
          <a:lstStyle/>
          <a:p>
            <a:pPr lvl="0"/>
            <a:r>
              <a:rPr lang="en-US" dirty="0"/>
              <a:t>Click to edit Master title style</a:t>
            </a:r>
          </a:p>
        </p:txBody>
      </p:sp>
      <p:sp>
        <p:nvSpPr>
          <p:cNvPr id="3" name="Slide Number Placeholder 1023"/>
          <p:cNvSpPr>
            <a:spLocks noGrp="1"/>
          </p:cNvSpPr>
          <p:nvPr>
            <p:ph type="sldNum" sz="quarter" idx="10"/>
          </p:nvPr>
        </p:nvSpPr>
        <p:spPr/>
        <p:txBody>
          <a:bodyPr/>
          <a:lstStyle>
            <a:lvl1pPr>
              <a:defRPr/>
            </a:lvl1pPr>
          </a:lstStyle>
          <a:p>
            <a:pPr>
              <a:defRPr/>
            </a:pPr>
            <a:fld id="{7A7EE9E1-6F6E-4CBA-BD8D-E72969934C73}" type="slidenum">
              <a:rPr lang="en-US" altLang="en-US"/>
              <a:pPr>
                <a:defRPr/>
              </a:pPr>
              <a:t>‹#›</a:t>
            </a:fld>
            <a:endParaRPr lang="en-US" altLang="en-US" dirty="0"/>
          </a:p>
        </p:txBody>
      </p:sp>
      <p:sp>
        <p:nvSpPr>
          <p:cNvPr id="4" name="Footer Placeholder 1024"/>
          <p:cNvSpPr>
            <a:spLocks noGrp="1"/>
          </p:cNvSpPr>
          <p:nvPr>
            <p:ph type="ftr" sz="quarter" idx="11"/>
          </p:nvPr>
        </p:nvSpPr>
        <p:spPr/>
        <p:txBody>
          <a:bodyPr/>
          <a:lstStyle>
            <a:lvl1pPr>
              <a:defRPr/>
            </a:lvl1pPr>
          </a:lstStyle>
          <a:p>
            <a:pPr>
              <a:defRPr/>
            </a:pPr>
            <a:r>
              <a:rPr lang="en-US" altLang="en-US" dirty="0"/>
              <a:t>| ©2013, AccuWeather, Inc. Confidential and Proprietary</a:t>
            </a:r>
          </a:p>
        </p:txBody>
      </p:sp>
    </p:spTree>
    <p:extLst>
      <p:ext uri="{BB962C8B-B14F-4D97-AF65-F5344CB8AC3E}">
        <p14:creationId xmlns:p14="http://schemas.microsoft.com/office/powerpoint/2010/main" val="331545337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ue_Single Line Header with Copy">
    <p:spTree>
      <p:nvGrpSpPr>
        <p:cNvPr id="1" name=""/>
        <p:cNvGrpSpPr/>
        <p:nvPr/>
      </p:nvGrpSpPr>
      <p:grpSpPr>
        <a:xfrm>
          <a:off x="0" y="0"/>
          <a:ext cx="0" cy="0"/>
          <a:chOff x="0" y="0"/>
          <a:chExt cx="0" cy="0"/>
        </a:xfrm>
      </p:grpSpPr>
      <p:pic>
        <p:nvPicPr>
          <p:cNvPr id="4" name="Picture 9" descr="Copy_Page_Blue_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184275" cy="1189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6" name="Content Placeholder 5"/>
          <p:cNvSpPr>
            <a:spLocks noGrp="1"/>
          </p:cNvSpPr>
          <p:nvPr>
            <p:ph sz="quarter" idx="12"/>
          </p:nvPr>
        </p:nvSpPr>
        <p:spPr>
          <a:xfrm>
            <a:off x="836023" y="1362530"/>
            <a:ext cx="7953828" cy="3100613"/>
          </a:xfrm>
          <a:prstGeom prst="rect">
            <a:avLst/>
          </a:prstGeom>
        </p:spPr>
        <p:txBody>
          <a:bodyPr vert="horz"/>
          <a:lstStyle>
            <a:lvl1pPr>
              <a:spcBef>
                <a:spcPts val="1296"/>
              </a:spcBef>
              <a:buClr>
                <a:srgbClr val="F05514"/>
              </a:buClr>
              <a:defRPr sz="2200">
                <a:solidFill>
                  <a:srgbClr val="5A5A5A"/>
                </a:solidFill>
                <a:latin typeface="Arial"/>
                <a:cs typeface="Arial"/>
              </a:defRPr>
            </a:lvl1pPr>
            <a:lvl2pPr>
              <a:spcBef>
                <a:spcPts val="1296"/>
              </a:spcBef>
              <a:buClr>
                <a:srgbClr val="F05514"/>
              </a:buClr>
              <a:defRPr sz="2000">
                <a:solidFill>
                  <a:srgbClr val="5A5A5A"/>
                </a:solidFill>
                <a:latin typeface="Arial"/>
                <a:cs typeface="Arial"/>
              </a:defRPr>
            </a:lvl2pPr>
            <a:lvl3pPr>
              <a:spcBef>
                <a:spcPts val="1296"/>
              </a:spcBef>
              <a:buClr>
                <a:srgbClr val="F05514"/>
              </a:buClr>
              <a:defRPr sz="1800">
                <a:solidFill>
                  <a:srgbClr val="5A5A5A"/>
                </a:solidFill>
                <a:latin typeface="Arial"/>
                <a:cs typeface="Arial"/>
              </a:defRPr>
            </a:lvl3pPr>
            <a:lvl4pPr>
              <a:spcBef>
                <a:spcPts val="1296"/>
              </a:spcBef>
              <a:buClr>
                <a:srgbClr val="F05514"/>
              </a:buClr>
              <a:defRPr sz="1600">
                <a:solidFill>
                  <a:srgbClr val="5A5A5A"/>
                </a:solidFill>
                <a:latin typeface="Arial"/>
                <a:cs typeface="Arial"/>
              </a:defRPr>
            </a:lvl4pPr>
            <a:lvl5pPr>
              <a:spcBef>
                <a:spcPts val="1296"/>
              </a:spcBef>
              <a:buClr>
                <a:srgbClr val="F05514"/>
              </a:buClr>
              <a:defRPr sz="1400">
                <a:solidFill>
                  <a:srgbClr val="5A5A5A"/>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2"/>
          <p:cNvSpPr>
            <a:spLocks noGrp="1"/>
          </p:cNvSpPr>
          <p:nvPr>
            <p:ph type="sldNum" sz="quarter" idx="13"/>
          </p:nvPr>
        </p:nvSpPr>
        <p:spPr/>
        <p:txBody>
          <a:bodyPr/>
          <a:lstStyle>
            <a:lvl1pPr>
              <a:defRPr smtClean="0"/>
            </a:lvl1pPr>
          </a:lstStyle>
          <a:p>
            <a:pPr>
              <a:defRPr/>
            </a:pPr>
            <a:fld id="{B744D6CA-BCA3-469C-B43D-4251425A291A}" type="slidenum">
              <a:rPr lang="en-US" altLang="en-US"/>
              <a:pPr>
                <a:defRPr/>
              </a:pPr>
              <a:t>‹#›</a:t>
            </a:fld>
            <a:endParaRPr lang="en-US" altLang="en-US" dirty="0"/>
          </a:p>
        </p:txBody>
      </p:sp>
      <p:sp>
        <p:nvSpPr>
          <p:cNvPr id="7" name="Footer Placeholder 3"/>
          <p:cNvSpPr>
            <a:spLocks noGrp="1"/>
          </p:cNvSpPr>
          <p:nvPr>
            <p:ph type="ftr" sz="quarter" idx="14"/>
          </p:nvPr>
        </p:nvSpPr>
        <p:spPr/>
        <p:txBody>
          <a:bodyPr/>
          <a:lstStyle>
            <a:lvl1pPr>
              <a:defRPr smtClean="0"/>
            </a:lvl1pPr>
          </a:lstStyle>
          <a:p>
            <a:pPr>
              <a:defRPr/>
            </a:pPr>
            <a:r>
              <a:rPr lang="en-US" altLang="en-US" dirty="0"/>
              <a:t>| ©2014, AccuWeather, Inc. Confidential and Proprietary</a:t>
            </a:r>
          </a:p>
        </p:txBody>
      </p:sp>
    </p:spTree>
    <p:extLst>
      <p:ext uri="{BB962C8B-B14F-4D97-AF65-F5344CB8AC3E}">
        <p14:creationId xmlns:p14="http://schemas.microsoft.com/office/powerpoint/2010/main" val="3559814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Line Header with Copy">
    <p:spTree>
      <p:nvGrpSpPr>
        <p:cNvPr id="1" name=""/>
        <p:cNvGrpSpPr/>
        <p:nvPr/>
      </p:nvGrpSpPr>
      <p:grpSpPr>
        <a:xfrm>
          <a:off x="0" y="0"/>
          <a:ext cx="0" cy="0"/>
          <a:chOff x="0" y="0"/>
          <a:chExt cx="0" cy="0"/>
        </a:xfrm>
      </p:grpSpPr>
      <p:sp>
        <p:nvSpPr>
          <p:cNvPr id="6" name="Content Placeholder 5"/>
          <p:cNvSpPr>
            <a:spLocks noGrp="1"/>
          </p:cNvSpPr>
          <p:nvPr>
            <p:ph sz="quarter" idx="12"/>
          </p:nvPr>
        </p:nvSpPr>
        <p:spPr>
          <a:xfrm>
            <a:off x="836023" y="1362530"/>
            <a:ext cx="7953828" cy="3100613"/>
          </a:xfrm>
          <a:prstGeom prst="rect">
            <a:avLst/>
          </a:prstGeom>
        </p:spPr>
        <p:txBody>
          <a:bodyPr vert="horz"/>
          <a:lstStyle>
            <a:lvl1pPr>
              <a:spcBef>
                <a:spcPts val="1296"/>
              </a:spcBef>
              <a:buClr>
                <a:srgbClr val="F05514"/>
              </a:buClr>
              <a:defRPr sz="2200">
                <a:solidFill>
                  <a:srgbClr val="5A5A5A"/>
                </a:solidFill>
                <a:latin typeface="Arial"/>
                <a:cs typeface="Arial"/>
              </a:defRPr>
            </a:lvl1pPr>
            <a:lvl2pPr>
              <a:spcBef>
                <a:spcPts val="1296"/>
              </a:spcBef>
              <a:buClr>
                <a:srgbClr val="F05514"/>
              </a:buClr>
              <a:defRPr sz="2000">
                <a:solidFill>
                  <a:srgbClr val="5A5A5A"/>
                </a:solidFill>
                <a:latin typeface="Arial"/>
                <a:cs typeface="Arial"/>
              </a:defRPr>
            </a:lvl2pPr>
            <a:lvl3pPr>
              <a:spcBef>
                <a:spcPts val="1296"/>
              </a:spcBef>
              <a:buClr>
                <a:srgbClr val="F05514"/>
              </a:buClr>
              <a:defRPr sz="1800">
                <a:solidFill>
                  <a:srgbClr val="5A5A5A"/>
                </a:solidFill>
                <a:latin typeface="Arial"/>
                <a:cs typeface="Arial"/>
              </a:defRPr>
            </a:lvl3pPr>
            <a:lvl4pPr>
              <a:spcBef>
                <a:spcPts val="1296"/>
              </a:spcBef>
              <a:buClr>
                <a:srgbClr val="F05514"/>
              </a:buClr>
              <a:defRPr sz="1600">
                <a:solidFill>
                  <a:srgbClr val="5A5A5A"/>
                </a:solidFill>
                <a:latin typeface="Arial"/>
                <a:cs typeface="Arial"/>
              </a:defRPr>
            </a:lvl4pPr>
            <a:lvl5pPr>
              <a:spcBef>
                <a:spcPts val="1296"/>
              </a:spcBef>
              <a:buClr>
                <a:srgbClr val="F05514"/>
              </a:buClr>
              <a:defRPr sz="1400">
                <a:solidFill>
                  <a:srgbClr val="5A5A5A"/>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2"/>
          <p:cNvSpPr>
            <a:spLocks noGrp="1" noChangeArrowheads="1"/>
          </p:cNvSpPr>
          <p:nvPr>
            <p:ph type="title"/>
          </p:nvPr>
        </p:nvSpPr>
        <p:spPr bwMode="auto">
          <a:xfrm>
            <a:off x="835343" y="471488"/>
            <a:ext cx="7947025" cy="725487"/>
          </a:xfrm>
          <a:prstGeom prst="rect">
            <a:avLst/>
          </a:prstGeom>
          <a:noFill/>
          <a:ln>
            <a:noFill/>
          </a:ln>
          <a:extLst/>
        </p:spPr>
        <p:txBody>
          <a:bodyPr/>
          <a:lstStyle/>
          <a:p>
            <a:pPr lvl="0"/>
            <a:r>
              <a:rPr lang="en-US" dirty="0"/>
              <a:t>Click to edit Master title style</a:t>
            </a:r>
          </a:p>
        </p:txBody>
      </p:sp>
      <p:sp>
        <p:nvSpPr>
          <p:cNvPr id="4" name="Slide Number Placeholder 1023"/>
          <p:cNvSpPr>
            <a:spLocks noGrp="1"/>
          </p:cNvSpPr>
          <p:nvPr>
            <p:ph type="sldNum" sz="quarter" idx="13"/>
          </p:nvPr>
        </p:nvSpPr>
        <p:spPr/>
        <p:txBody>
          <a:bodyPr/>
          <a:lstStyle>
            <a:lvl1pPr>
              <a:defRPr/>
            </a:lvl1pPr>
          </a:lstStyle>
          <a:p>
            <a:pPr>
              <a:defRPr/>
            </a:pPr>
            <a:fld id="{9A0F33C4-E791-4844-873A-95F7E0C3B314}" type="slidenum">
              <a:rPr lang="en-US" altLang="en-US"/>
              <a:pPr>
                <a:defRPr/>
              </a:pPr>
              <a:t>‹#›</a:t>
            </a:fld>
            <a:endParaRPr lang="en-US" altLang="en-US" dirty="0"/>
          </a:p>
        </p:txBody>
      </p:sp>
      <p:sp>
        <p:nvSpPr>
          <p:cNvPr id="5" name="Footer Placeholder 1024"/>
          <p:cNvSpPr>
            <a:spLocks noGrp="1"/>
          </p:cNvSpPr>
          <p:nvPr>
            <p:ph type="ftr" sz="quarter" idx="14"/>
          </p:nvPr>
        </p:nvSpPr>
        <p:spPr/>
        <p:txBody>
          <a:bodyPr/>
          <a:lstStyle>
            <a:lvl1pPr>
              <a:defRPr/>
            </a:lvl1pPr>
          </a:lstStyle>
          <a:p>
            <a:pPr>
              <a:defRPr/>
            </a:pPr>
            <a:r>
              <a:rPr lang="en-US" altLang="en-US" dirty="0"/>
              <a:t>| ©2013, AccuWeather, Inc. Confidential and Proprietary</a:t>
            </a:r>
          </a:p>
        </p:txBody>
      </p:sp>
    </p:spTree>
    <p:extLst>
      <p:ext uri="{BB962C8B-B14F-4D97-AF65-F5344CB8AC3E}">
        <p14:creationId xmlns:p14="http://schemas.microsoft.com/office/powerpoint/2010/main" val="184441061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uble Line Header with Copy">
    <p:spTree>
      <p:nvGrpSpPr>
        <p:cNvPr id="1" name=""/>
        <p:cNvGrpSpPr/>
        <p:nvPr/>
      </p:nvGrpSpPr>
      <p:grpSpPr>
        <a:xfrm>
          <a:off x="0" y="0"/>
          <a:ext cx="0" cy="0"/>
          <a:chOff x="0" y="0"/>
          <a:chExt cx="0" cy="0"/>
        </a:xfrm>
      </p:grpSpPr>
      <p:pic>
        <p:nvPicPr>
          <p:cNvPr id="4" name="Picture 9" descr="Copy_Page_Green.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184275" cy="1189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Content Placeholder 5"/>
          <p:cNvSpPr>
            <a:spLocks noGrp="1"/>
          </p:cNvSpPr>
          <p:nvPr>
            <p:ph sz="quarter" idx="12"/>
          </p:nvPr>
        </p:nvSpPr>
        <p:spPr>
          <a:xfrm>
            <a:off x="836023" y="1362530"/>
            <a:ext cx="7953828" cy="3100613"/>
          </a:xfrm>
          <a:prstGeom prst="rect">
            <a:avLst/>
          </a:prstGeom>
        </p:spPr>
        <p:txBody>
          <a:bodyPr vert="horz"/>
          <a:lstStyle>
            <a:lvl1pPr>
              <a:spcBef>
                <a:spcPts val="1296"/>
              </a:spcBef>
              <a:buClr>
                <a:srgbClr val="F05514"/>
              </a:buClr>
              <a:defRPr sz="2200">
                <a:solidFill>
                  <a:srgbClr val="5A5A5A"/>
                </a:solidFill>
                <a:latin typeface="Arial"/>
                <a:cs typeface="Arial"/>
              </a:defRPr>
            </a:lvl1pPr>
            <a:lvl2pPr>
              <a:spcBef>
                <a:spcPts val="1296"/>
              </a:spcBef>
              <a:buClr>
                <a:srgbClr val="F05514"/>
              </a:buClr>
              <a:defRPr sz="2000">
                <a:solidFill>
                  <a:srgbClr val="5A5A5A"/>
                </a:solidFill>
                <a:latin typeface="Arial"/>
                <a:cs typeface="Arial"/>
              </a:defRPr>
            </a:lvl2pPr>
            <a:lvl3pPr>
              <a:spcBef>
                <a:spcPts val="1296"/>
              </a:spcBef>
              <a:buClr>
                <a:srgbClr val="F05514"/>
              </a:buClr>
              <a:defRPr sz="1800">
                <a:solidFill>
                  <a:srgbClr val="5A5A5A"/>
                </a:solidFill>
                <a:latin typeface="Arial"/>
                <a:cs typeface="Arial"/>
              </a:defRPr>
            </a:lvl3pPr>
            <a:lvl4pPr>
              <a:spcBef>
                <a:spcPts val="1296"/>
              </a:spcBef>
              <a:buClr>
                <a:srgbClr val="F05514"/>
              </a:buClr>
              <a:defRPr sz="1600">
                <a:solidFill>
                  <a:srgbClr val="5A5A5A"/>
                </a:solidFill>
                <a:latin typeface="Arial"/>
                <a:cs typeface="Arial"/>
              </a:defRPr>
            </a:lvl4pPr>
            <a:lvl5pPr>
              <a:spcBef>
                <a:spcPts val="1296"/>
              </a:spcBef>
              <a:buClr>
                <a:srgbClr val="F05514"/>
              </a:buClr>
              <a:defRPr sz="1400">
                <a:solidFill>
                  <a:srgbClr val="5A5A5A"/>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2"/>
          <p:cNvSpPr>
            <a:spLocks noGrp="1" noChangeArrowheads="1"/>
          </p:cNvSpPr>
          <p:nvPr>
            <p:ph type="title"/>
          </p:nvPr>
        </p:nvSpPr>
        <p:spPr bwMode="auto">
          <a:xfrm>
            <a:off x="835343" y="471488"/>
            <a:ext cx="7947025" cy="725487"/>
          </a:xfrm>
          <a:prstGeom prst="rect">
            <a:avLst/>
          </a:prstGeom>
          <a:noFill/>
          <a:ln>
            <a:noFill/>
          </a:ln>
          <a:extLst/>
        </p:spPr>
        <p:txBody>
          <a:bodyPr/>
          <a:lstStyle/>
          <a:p>
            <a:pPr lvl="0"/>
            <a:r>
              <a:rPr lang="en-US" dirty="0"/>
              <a:t>Click to edit Master title style</a:t>
            </a:r>
          </a:p>
        </p:txBody>
      </p:sp>
      <p:sp>
        <p:nvSpPr>
          <p:cNvPr id="5" name="Slide Number Placeholder 1023"/>
          <p:cNvSpPr>
            <a:spLocks noGrp="1"/>
          </p:cNvSpPr>
          <p:nvPr>
            <p:ph type="sldNum" sz="quarter" idx="13"/>
          </p:nvPr>
        </p:nvSpPr>
        <p:spPr/>
        <p:txBody>
          <a:bodyPr/>
          <a:lstStyle>
            <a:lvl1pPr>
              <a:defRPr smtClean="0"/>
            </a:lvl1pPr>
          </a:lstStyle>
          <a:p>
            <a:pPr>
              <a:defRPr/>
            </a:pPr>
            <a:fld id="{1048F919-FDDA-418C-8F05-671126589515}" type="slidenum">
              <a:rPr lang="en-US" altLang="en-US"/>
              <a:pPr>
                <a:defRPr/>
              </a:pPr>
              <a:t>‹#›</a:t>
            </a:fld>
            <a:endParaRPr lang="en-US" altLang="en-US" dirty="0"/>
          </a:p>
        </p:txBody>
      </p:sp>
      <p:sp>
        <p:nvSpPr>
          <p:cNvPr id="8" name="Footer Placeholder 1024"/>
          <p:cNvSpPr>
            <a:spLocks noGrp="1"/>
          </p:cNvSpPr>
          <p:nvPr>
            <p:ph type="ftr" sz="quarter" idx="14"/>
          </p:nvPr>
        </p:nvSpPr>
        <p:spPr/>
        <p:txBody>
          <a:bodyPr/>
          <a:lstStyle>
            <a:lvl1pPr>
              <a:defRPr smtClean="0"/>
            </a:lvl1pPr>
          </a:lstStyle>
          <a:p>
            <a:pPr>
              <a:defRPr/>
            </a:pPr>
            <a:r>
              <a:rPr lang="en-US" altLang="en-US" dirty="0"/>
              <a:t>| ©2013, AccuWeather, Inc. Confidential and Proprietary</a:t>
            </a:r>
          </a:p>
        </p:txBody>
      </p:sp>
    </p:spTree>
    <p:extLst>
      <p:ext uri="{BB962C8B-B14F-4D97-AF65-F5344CB8AC3E}">
        <p14:creationId xmlns:p14="http://schemas.microsoft.com/office/powerpoint/2010/main" val="169050489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ngle Header Blank">
    <p:spTree>
      <p:nvGrpSpPr>
        <p:cNvPr id="1" name=""/>
        <p:cNvGrpSpPr/>
        <p:nvPr/>
      </p:nvGrpSpPr>
      <p:grpSpPr>
        <a:xfrm>
          <a:off x="0" y="0"/>
          <a:ext cx="0" cy="0"/>
          <a:chOff x="0" y="0"/>
          <a:chExt cx="0" cy="0"/>
        </a:xfrm>
      </p:grpSpPr>
      <p:pic>
        <p:nvPicPr>
          <p:cNvPr id="4" name="Picture 9" descr="Copy_Page_Blu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184275" cy="1189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Content Placeholder 5"/>
          <p:cNvSpPr>
            <a:spLocks noGrp="1"/>
          </p:cNvSpPr>
          <p:nvPr>
            <p:ph sz="quarter" idx="12"/>
          </p:nvPr>
        </p:nvSpPr>
        <p:spPr>
          <a:xfrm>
            <a:off x="836023" y="1362530"/>
            <a:ext cx="7953828" cy="3100613"/>
          </a:xfrm>
          <a:prstGeom prst="rect">
            <a:avLst/>
          </a:prstGeom>
        </p:spPr>
        <p:txBody>
          <a:bodyPr vert="horz"/>
          <a:lstStyle>
            <a:lvl1pPr>
              <a:spcBef>
                <a:spcPts val="1296"/>
              </a:spcBef>
              <a:buClr>
                <a:srgbClr val="F05514"/>
              </a:buClr>
              <a:defRPr sz="2200">
                <a:solidFill>
                  <a:srgbClr val="5A5A5A"/>
                </a:solidFill>
                <a:latin typeface="Arial"/>
                <a:cs typeface="Arial"/>
              </a:defRPr>
            </a:lvl1pPr>
            <a:lvl2pPr>
              <a:spcBef>
                <a:spcPts val="1296"/>
              </a:spcBef>
              <a:buClr>
                <a:srgbClr val="F05514"/>
              </a:buClr>
              <a:defRPr sz="2000">
                <a:solidFill>
                  <a:srgbClr val="5A5A5A"/>
                </a:solidFill>
                <a:latin typeface="Arial"/>
                <a:cs typeface="Arial"/>
              </a:defRPr>
            </a:lvl2pPr>
            <a:lvl3pPr>
              <a:spcBef>
                <a:spcPts val="1296"/>
              </a:spcBef>
              <a:buClr>
                <a:srgbClr val="F05514"/>
              </a:buClr>
              <a:defRPr sz="1800">
                <a:solidFill>
                  <a:srgbClr val="5A5A5A"/>
                </a:solidFill>
                <a:latin typeface="Arial"/>
                <a:cs typeface="Arial"/>
              </a:defRPr>
            </a:lvl3pPr>
            <a:lvl4pPr>
              <a:spcBef>
                <a:spcPts val="1296"/>
              </a:spcBef>
              <a:buClr>
                <a:srgbClr val="F05514"/>
              </a:buClr>
              <a:defRPr sz="1600">
                <a:solidFill>
                  <a:srgbClr val="5A5A5A"/>
                </a:solidFill>
                <a:latin typeface="Arial"/>
                <a:cs typeface="Arial"/>
              </a:defRPr>
            </a:lvl4pPr>
            <a:lvl5pPr>
              <a:spcBef>
                <a:spcPts val="1296"/>
              </a:spcBef>
              <a:buClr>
                <a:srgbClr val="F05514"/>
              </a:buClr>
              <a:defRPr sz="1400">
                <a:solidFill>
                  <a:srgbClr val="5A5A5A"/>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2"/>
          <p:cNvSpPr>
            <a:spLocks noGrp="1" noChangeArrowheads="1"/>
          </p:cNvSpPr>
          <p:nvPr>
            <p:ph type="title"/>
          </p:nvPr>
        </p:nvSpPr>
        <p:spPr bwMode="auto">
          <a:xfrm>
            <a:off x="835343" y="471488"/>
            <a:ext cx="7947025" cy="725487"/>
          </a:xfrm>
          <a:prstGeom prst="rect">
            <a:avLst/>
          </a:prstGeom>
          <a:noFill/>
          <a:ln>
            <a:noFill/>
          </a:ln>
          <a:extLst/>
        </p:spPr>
        <p:txBody>
          <a:bodyPr/>
          <a:lstStyle/>
          <a:p>
            <a:pPr lvl="0"/>
            <a:r>
              <a:rPr lang="en-US" dirty="0"/>
              <a:t>Click to edit Master title style</a:t>
            </a:r>
          </a:p>
        </p:txBody>
      </p:sp>
      <p:sp>
        <p:nvSpPr>
          <p:cNvPr id="6" name="Slide Number Placeholder 1023"/>
          <p:cNvSpPr>
            <a:spLocks noGrp="1"/>
          </p:cNvSpPr>
          <p:nvPr>
            <p:ph type="sldNum" sz="quarter" idx="13"/>
          </p:nvPr>
        </p:nvSpPr>
        <p:spPr/>
        <p:txBody>
          <a:bodyPr/>
          <a:lstStyle>
            <a:lvl1pPr>
              <a:defRPr smtClean="0"/>
            </a:lvl1pPr>
          </a:lstStyle>
          <a:p>
            <a:pPr>
              <a:defRPr/>
            </a:pPr>
            <a:fld id="{04867E3B-8135-4AA8-889C-AAF794E44145}" type="slidenum">
              <a:rPr lang="en-US" altLang="en-US"/>
              <a:pPr>
                <a:defRPr/>
              </a:pPr>
              <a:t>‹#›</a:t>
            </a:fld>
            <a:endParaRPr lang="en-US" altLang="en-US" dirty="0"/>
          </a:p>
        </p:txBody>
      </p:sp>
      <p:sp>
        <p:nvSpPr>
          <p:cNvPr id="8" name="Footer Placeholder 1024"/>
          <p:cNvSpPr>
            <a:spLocks noGrp="1"/>
          </p:cNvSpPr>
          <p:nvPr>
            <p:ph type="ftr" sz="quarter" idx="14"/>
          </p:nvPr>
        </p:nvSpPr>
        <p:spPr/>
        <p:txBody>
          <a:bodyPr/>
          <a:lstStyle>
            <a:lvl1pPr>
              <a:defRPr smtClean="0"/>
            </a:lvl1pPr>
          </a:lstStyle>
          <a:p>
            <a:pPr>
              <a:defRPr/>
            </a:pPr>
            <a:r>
              <a:rPr lang="en-US" altLang="en-US" dirty="0"/>
              <a:t>| ©2013, AccuWeather, Inc. Confidential and Proprietary</a:t>
            </a:r>
          </a:p>
        </p:txBody>
      </p:sp>
    </p:spTree>
    <p:extLst>
      <p:ext uri="{BB962C8B-B14F-4D97-AF65-F5344CB8AC3E}">
        <p14:creationId xmlns:p14="http://schemas.microsoft.com/office/powerpoint/2010/main" val="57373851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uble Header 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835343" y="471488"/>
            <a:ext cx="7947025" cy="725487"/>
          </a:xfrm>
          <a:prstGeom prst="rect">
            <a:avLst/>
          </a:prstGeom>
          <a:noFill/>
          <a:ln>
            <a:noFill/>
          </a:ln>
          <a:extLst/>
        </p:spPr>
        <p:txBody>
          <a:bodyPr/>
          <a:lstStyle/>
          <a:p>
            <a:pPr lvl="0"/>
            <a:r>
              <a:rPr lang="en-US" dirty="0"/>
              <a:t>Click to edit Master title style</a:t>
            </a:r>
          </a:p>
        </p:txBody>
      </p:sp>
      <p:sp>
        <p:nvSpPr>
          <p:cNvPr id="3" name="Slide Number Placeholder 1023"/>
          <p:cNvSpPr>
            <a:spLocks noGrp="1"/>
          </p:cNvSpPr>
          <p:nvPr>
            <p:ph type="sldNum" sz="quarter" idx="10"/>
          </p:nvPr>
        </p:nvSpPr>
        <p:spPr/>
        <p:txBody>
          <a:bodyPr/>
          <a:lstStyle>
            <a:lvl1pPr>
              <a:defRPr/>
            </a:lvl1pPr>
          </a:lstStyle>
          <a:p>
            <a:pPr>
              <a:defRPr/>
            </a:pPr>
            <a:fld id="{193BE907-0CAC-4058-A1F7-756D56C74BAC}" type="slidenum">
              <a:rPr lang="en-US" altLang="en-US"/>
              <a:pPr>
                <a:defRPr/>
              </a:pPr>
              <a:t>‹#›</a:t>
            </a:fld>
            <a:endParaRPr lang="en-US" altLang="en-US" dirty="0"/>
          </a:p>
        </p:txBody>
      </p:sp>
      <p:sp>
        <p:nvSpPr>
          <p:cNvPr id="4" name="Footer Placeholder 1024"/>
          <p:cNvSpPr>
            <a:spLocks noGrp="1"/>
          </p:cNvSpPr>
          <p:nvPr>
            <p:ph type="ftr" sz="quarter" idx="11"/>
          </p:nvPr>
        </p:nvSpPr>
        <p:spPr/>
        <p:txBody>
          <a:bodyPr/>
          <a:lstStyle>
            <a:lvl1pPr>
              <a:defRPr/>
            </a:lvl1pPr>
          </a:lstStyle>
          <a:p>
            <a:pPr>
              <a:defRPr/>
            </a:pPr>
            <a:r>
              <a:rPr lang="en-US" altLang="en-US" dirty="0"/>
              <a:t>| ©2013, AccuWeather, Inc. Confidential and Proprietary</a:t>
            </a:r>
          </a:p>
        </p:txBody>
      </p:sp>
    </p:spTree>
    <p:extLst>
      <p:ext uri="{BB962C8B-B14F-4D97-AF65-F5344CB8AC3E}">
        <p14:creationId xmlns:p14="http://schemas.microsoft.com/office/powerpoint/2010/main" val="187212222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9" descr="Copy_Page_Green.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184275" cy="1189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2"/>
          <p:cNvSpPr>
            <a:spLocks noGrp="1" noChangeArrowheads="1"/>
          </p:cNvSpPr>
          <p:nvPr>
            <p:ph type="title"/>
          </p:nvPr>
        </p:nvSpPr>
        <p:spPr bwMode="auto">
          <a:xfrm>
            <a:off x="835343" y="471488"/>
            <a:ext cx="7947025" cy="725487"/>
          </a:xfrm>
          <a:prstGeom prst="rect">
            <a:avLst/>
          </a:prstGeom>
          <a:noFill/>
          <a:ln>
            <a:noFill/>
          </a:ln>
          <a:extLst/>
        </p:spPr>
        <p:txBody>
          <a:bodyPr/>
          <a:lstStyle/>
          <a:p>
            <a:pPr lvl="0"/>
            <a:r>
              <a:rPr lang="en-US" dirty="0"/>
              <a:t>Click to edit Master title style</a:t>
            </a:r>
          </a:p>
        </p:txBody>
      </p:sp>
      <p:sp>
        <p:nvSpPr>
          <p:cNvPr id="4" name="Slide Number Placeholder 2"/>
          <p:cNvSpPr>
            <a:spLocks noGrp="1"/>
          </p:cNvSpPr>
          <p:nvPr>
            <p:ph type="sldNum" sz="quarter" idx="10"/>
          </p:nvPr>
        </p:nvSpPr>
        <p:spPr/>
        <p:txBody>
          <a:bodyPr/>
          <a:lstStyle>
            <a:lvl1pPr>
              <a:defRPr smtClean="0"/>
            </a:lvl1pPr>
          </a:lstStyle>
          <a:p>
            <a:pPr>
              <a:defRPr/>
            </a:pPr>
            <a:fld id="{455D4776-8F2A-42F6-80E0-B17DB323A652}" type="slidenum">
              <a:rPr lang="en-US" altLang="en-US"/>
              <a:pPr>
                <a:defRPr/>
              </a:pPr>
              <a:t>‹#›</a:t>
            </a:fld>
            <a:endParaRPr lang="en-US" altLang="en-US" dirty="0"/>
          </a:p>
        </p:txBody>
      </p:sp>
      <p:sp>
        <p:nvSpPr>
          <p:cNvPr id="5" name="Footer Placeholder 3"/>
          <p:cNvSpPr>
            <a:spLocks noGrp="1"/>
          </p:cNvSpPr>
          <p:nvPr>
            <p:ph type="ftr" sz="quarter" idx="11"/>
          </p:nvPr>
        </p:nvSpPr>
        <p:spPr/>
        <p:txBody>
          <a:bodyPr/>
          <a:lstStyle>
            <a:lvl1pPr>
              <a:defRPr smtClean="0"/>
            </a:lvl1pPr>
          </a:lstStyle>
          <a:p>
            <a:pPr>
              <a:defRPr/>
            </a:pPr>
            <a:r>
              <a:rPr lang="en-US" altLang="en-US" dirty="0"/>
              <a:t>| ©2014, AccuWeather, Inc. Confidential and Proprietary</a:t>
            </a:r>
          </a:p>
        </p:txBody>
      </p:sp>
    </p:spTree>
    <p:extLst>
      <p:ext uri="{BB962C8B-B14F-4D97-AF65-F5344CB8AC3E}">
        <p14:creationId xmlns:p14="http://schemas.microsoft.com/office/powerpoint/2010/main" val="92001069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Picture 9" descr="Copy_Page_Blu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184275" cy="1189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2"/>
          <p:cNvSpPr>
            <a:spLocks noGrp="1" noChangeArrowheads="1"/>
          </p:cNvSpPr>
          <p:nvPr>
            <p:ph type="title"/>
          </p:nvPr>
        </p:nvSpPr>
        <p:spPr bwMode="auto">
          <a:xfrm>
            <a:off x="835343" y="471488"/>
            <a:ext cx="7947025" cy="725487"/>
          </a:xfrm>
          <a:prstGeom prst="rect">
            <a:avLst/>
          </a:prstGeom>
          <a:noFill/>
          <a:ln>
            <a:noFill/>
          </a:ln>
          <a:extLst/>
        </p:spPr>
        <p:txBody>
          <a:bodyPr/>
          <a:lstStyle/>
          <a:p>
            <a:pPr lvl="0"/>
            <a:r>
              <a:rPr lang="en-US" dirty="0"/>
              <a:t>Click to edit Master title style</a:t>
            </a:r>
          </a:p>
        </p:txBody>
      </p:sp>
      <p:sp>
        <p:nvSpPr>
          <p:cNvPr id="4" name="Slide Number Placeholder 2"/>
          <p:cNvSpPr>
            <a:spLocks noGrp="1"/>
          </p:cNvSpPr>
          <p:nvPr>
            <p:ph type="sldNum" sz="quarter" idx="10"/>
          </p:nvPr>
        </p:nvSpPr>
        <p:spPr/>
        <p:txBody>
          <a:bodyPr/>
          <a:lstStyle>
            <a:lvl1pPr>
              <a:defRPr smtClean="0"/>
            </a:lvl1pPr>
          </a:lstStyle>
          <a:p>
            <a:pPr>
              <a:defRPr/>
            </a:pPr>
            <a:fld id="{45DD7F7F-AAF5-4E93-A1DC-45C7C584AA33}" type="slidenum">
              <a:rPr lang="en-US" altLang="en-US"/>
              <a:pPr>
                <a:defRPr/>
              </a:pPr>
              <a:t>‹#›</a:t>
            </a:fld>
            <a:endParaRPr lang="en-US" altLang="en-US" dirty="0"/>
          </a:p>
        </p:txBody>
      </p:sp>
      <p:sp>
        <p:nvSpPr>
          <p:cNvPr id="5" name="Footer Placeholder 3"/>
          <p:cNvSpPr>
            <a:spLocks noGrp="1"/>
          </p:cNvSpPr>
          <p:nvPr>
            <p:ph type="ftr" sz="quarter" idx="11"/>
          </p:nvPr>
        </p:nvSpPr>
        <p:spPr/>
        <p:txBody>
          <a:bodyPr/>
          <a:lstStyle>
            <a:lvl1pPr>
              <a:defRPr smtClean="0"/>
            </a:lvl1pPr>
          </a:lstStyle>
          <a:p>
            <a:pPr>
              <a:defRPr/>
            </a:pPr>
            <a:r>
              <a:rPr lang="en-US" altLang="en-US" dirty="0"/>
              <a:t>| ©2013, AccuWeather, Inc. Confidential and Proprietary</a:t>
            </a:r>
          </a:p>
        </p:txBody>
      </p:sp>
    </p:spTree>
    <p:extLst>
      <p:ext uri="{BB962C8B-B14F-4D97-AF65-F5344CB8AC3E}">
        <p14:creationId xmlns:p14="http://schemas.microsoft.com/office/powerpoint/2010/main" val="83999535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3" name="Picture 9" descr="Divider_1_16x9.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itle 9"/>
          <p:cNvSpPr>
            <a:spLocks noGrp="1"/>
          </p:cNvSpPr>
          <p:nvPr>
            <p:ph type="title"/>
          </p:nvPr>
        </p:nvSpPr>
        <p:spPr>
          <a:xfrm>
            <a:off x="406401" y="583671"/>
            <a:ext cx="6889750" cy="1262062"/>
          </a:xfrm>
        </p:spPr>
        <p:txBody>
          <a:bodyPr/>
          <a:lstStyle>
            <a:lvl1pPr algn="l">
              <a:defRPr sz="3800"/>
            </a:lvl1pPr>
          </a:lstStyle>
          <a:p>
            <a:r>
              <a:rPr lang="en-US" dirty="0" smtClean="0"/>
              <a:t>Click to edit Master title style</a:t>
            </a:r>
            <a:endParaRPr lang="en-US" dirty="0"/>
          </a:p>
        </p:txBody>
      </p:sp>
    </p:spTree>
    <p:extLst>
      <p:ext uri="{BB962C8B-B14F-4D97-AF65-F5344CB8AC3E}">
        <p14:creationId xmlns:p14="http://schemas.microsoft.com/office/powerpoint/2010/main" val="186313745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3" name="Picture 9" descr="Divider_2_16x9.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9"/>
          <p:cNvSpPr>
            <a:spLocks noGrp="1"/>
          </p:cNvSpPr>
          <p:nvPr>
            <p:ph type="title"/>
          </p:nvPr>
        </p:nvSpPr>
        <p:spPr>
          <a:xfrm>
            <a:off x="406401" y="583671"/>
            <a:ext cx="4292599" cy="1262062"/>
          </a:xfrm>
        </p:spPr>
        <p:txBody>
          <a:bodyPr anchor="t"/>
          <a:lstStyle>
            <a:lvl1pPr algn="l">
              <a:defRPr sz="3800"/>
            </a:lvl1pPr>
          </a:lstStyle>
          <a:p>
            <a:r>
              <a:rPr lang="en-US" dirty="0" smtClean="0"/>
              <a:t>Click to edit Master title style</a:t>
            </a:r>
            <a:endParaRPr lang="en-US" dirty="0"/>
          </a:p>
        </p:txBody>
      </p:sp>
    </p:spTree>
    <p:extLst>
      <p:ext uri="{BB962C8B-B14F-4D97-AF65-F5344CB8AC3E}">
        <p14:creationId xmlns:p14="http://schemas.microsoft.com/office/powerpoint/2010/main" val="223541303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35025" y="471488"/>
            <a:ext cx="7947025" cy="725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4" name="Slide Number Placeholder 1023"/>
          <p:cNvSpPr>
            <a:spLocks noGrp="1"/>
          </p:cNvSpPr>
          <p:nvPr>
            <p:ph type="sldNum" sz="quarter" idx="4"/>
          </p:nvPr>
        </p:nvSpPr>
        <p:spPr>
          <a:xfrm>
            <a:off x="263525" y="4765675"/>
            <a:ext cx="320675" cy="274638"/>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700" smtClean="0">
                <a:solidFill>
                  <a:srgbClr val="F05514"/>
                </a:solidFill>
                <a:cs typeface="Arial" panose="020B0604020202020204" pitchFamily="34" charset="0"/>
              </a:defRPr>
            </a:lvl1pPr>
          </a:lstStyle>
          <a:p>
            <a:pPr>
              <a:defRPr/>
            </a:pPr>
            <a:fld id="{1190A600-BC25-463A-A956-711E128BCA2B}" type="slidenum">
              <a:rPr lang="en-US" altLang="en-US"/>
              <a:pPr>
                <a:defRPr/>
              </a:pPr>
              <a:t>‹#›</a:t>
            </a:fld>
            <a:endParaRPr lang="en-US" altLang="en-US" dirty="0"/>
          </a:p>
        </p:txBody>
      </p:sp>
      <p:sp>
        <p:nvSpPr>
          <p:cNvPr id="1025" name="Footer Placeholder 1024"/>
          <p:cNvSpPr>
            <a:spLocks noGrp="1"/>
          </p:cNvSpPr>
          <p:nvPr>
            <p:ph type="ftr" sz="quarter" idx="3"/>
          </p:nvPr>
        </p:nvSpPr>
        <p:spPr>
          <a:xfrm>
            <a:off x="441325" y="4765675"/>
            <a:ext cx="3190875" cy="274638"/>
          </a:xfrm>
          <a:prstGeom prst="rect">
            <a:avLst/>
          </a:prstGeom>
        </p:spPr>
        <p:txBody>
          <a:bodyPr vert="horz" wrap="square" lIns="91440" tIns="45720" rIns="91440" bIns="45720" numCol="1" anchor="ctr" anchorCtr="0" compatLnSpc="1">
            <a:prstTxWarp prst="textNoShape">
              <a:avLst/>
            </a:prstTxWarp>
          </a:bodyPr>
          <a:lstStyle>
            <a:lvl1pPr eaLnBrk="1" hangingPunct="1">
              <a:defRPr sz="700" smtClean="0">
                <a:solidFill>
                  <a:srgbClr val="737373"/>
                </a:solidFill>
                <a:cs typeface="Arial" panose="020B0604020202020204" pitchFamily="34" charset="0"/>
              </a:defRPr>
            </a:lvl1pPr>
          </a:lstStyle>
          <a:p>
            <a:pPr>
              <a:defRPr/>
            </a:pPr>
            <a:r>
              <a:rPr lang="en-US" altLang="en-US" dirty="0"/>
              <a:t>| ©2013, AccuWeather, Inc. Confidential and Proprietary</a:t>
            </a:r>
          </a:p>
        </p:txBody>
      </p:sp>
      <p:sp>
        <p:nvSpPr>
          <p:cNvPr id="1029" name="TextBox 2"/>
          <p:cNvSpPr txBox="1">
            <a:spLocks noChangeArrowheads="1"/>
          </p:cNvSpPr>
          <p:nvPr userDrawn="1"/>
        </p:nvSpPr>
        <p:spPr bwMode="auto">
          <a:xfrm>
            <a:off x="-533400" y="812800"/>
            <a:ext cx="184150" cy="461963"/>
          </a:xfrm>
          <a:prstGeom prst="rect">
            <a:avLst/>
          </a:prstGeom>
          <a:noFill/>
          <a:ln>
            <a:noFill/>
          </a:ln>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dirty="0" smtClean="0"/>
          </a:p>
        </p:txBody>
      </p:sp>
      <p:sp>
        <p:nvSpPr>
          <p:cNvPr id="1031" name="TextBox 3"/>
          <p:cNvSpPr txBox="1">
            <a:spLocks noChangeArrowheads="1"/>
          </p:cNvSpPr>
          <p:nvPr userDrawn="1"/>
        </p:nvSpPr>
        <p:spPr bwMode="auto">
          <a:xfrm>
            <a:off x="2217738" y="-609600"/>
            <a:ext cx="185737" cy="461962"/>
          </a:xfrm>
          <a:prstGeom prst="rect">
            <a:avLst/>
          </a:prstGeom>
          <a:noFill/>
          <a:ln>
            <a:noFill/>
          </a:ln>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dirty="0" smtClean="0"/>
          </a:p>
        </p:txBody>
      </p:sp>
      <p:sp>
        <p:nvSpPr>
          <p:cNvPr id="1032" name="TextBox 4"/>
          <p:cNvSpPr txBox="1">
            <a:spLocks noChangeArrowheads="1"/>
          </p:cNvSpPr>
          <p:nvPr userDrawn="1"/>
        </p:nvSpPr>
        <p:spPr bwMode="auto">
          <a:xfrm>
            <a:off x="1219200" y="-635000"/>
            <a:ext cx="184150" cy="461962"/>
          </a:xfrm>
          <a:prstGeom prst="rect">
            <a:avLst/>
          </a:prstGeom>
          <a:noFill/>
          <a:ln>
            <a:noFill/>
          </a:ln>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dirty="0" smtClean="0"/>
          </a:p>
        </p:txBody>
      </p:sp>
      <p:pic>
        <p:nvPicPr>
          <p:cNvPr id="2" name="Picture 5" descr="AW_Logo_RGB.pn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180263" y="4735513"/>
            <a:ext cx="1647825" cy="273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3" name="Picture 3" descr="Copy_Page_Yellow.png"/>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0"/>
            <a:ext cx="1184275" cy="1189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807" r:id="rId1"/>
    <p:sldLayoutId id="2147485804" r:id="rId2"/>
    <p:sldLayoutId id="2147485808" r:id="rId3"/>
    <p:sldLayoutId id="2147485809" r:id="rId4"/>
    <p:sldLayoutId id="2147485805" r:id="rId5"/>
    <p:sldLayoutId id="2147485810" r:id="rId6"/>
    <p:sldLayoutId id="2147485811" r:id="rId7"/>
    <p:sldLayoutId id="2147485812" r:id="rId8"/>
    <p:sldLayoutId id="2147485813" r:id="rId9"/>
    <p:sldLayoutId id="2147485814" r:id="rId10"/>
    <p:sldLayoutId id="2147485815" r:id="rId11"/>
    <p:sldLayoutId id="2147485806" r:id="rId12"/>
    <p:sldLayoutId id="2147485821" r:id="rId13"/>
  </p:sldLayoutIdLst>
  <p:transition/>
  <p:hf hdr="0" dt="0"/>
  <p:txStyles>
    <p:titleStyle>
      <a:lvl1pPr algn="l" rtl="0" eaLnBrk="0" fontAlgn="base" hangingPunct="0">
        <a:spcBef>
          <a:spcPct val="0"/>
        </a:spcBef>
        <a:spcAft>
          <a:spcPct val="0"/>
        </a:spcAft>
        <a:defRPr sz="3000">
          <a:solidFill>
            <a:schemeClr val="tx1"/>
          </a:solidFill>
          <a:latin typeface="Arial"/>
          <a:ea typeface="MS PGothic" panose="020B0600070205080204" pitchFamily="34" charset="-128"/>
          <a:cs typeface="Arial"/>
        </a:defRPr>
      </a:lvl1pPr>
      <a:lvl2pPr algn="l" rtl="0" eaLnBrk="0" fontAlgn="base" hangingPunct="0">
        <a:spcBef>
          <a:spcPct val="0"/>
        </a:spcBef>
        <a:spcAft>
          <a:spcPct val="0"/>
        </a:spcAft>
        <a:defRPr sz="3000">
          <a:solidFill>
            <a:schemeClr val="tx1"/>
          </a:solidFill>
          <a:latin typeface="Arial" charset="0"/>
          <a:ea typeface="MS PGothic" panose="020B0600070205080204" pitchFamily="34" charset="-128"/>
          <a:cs typeface="Arial" charset="0"/>
        </a:defRPr>
      </a:lvl2pPr>
      <a:lvl3pPr algn="l" rtl="0" eaLnBrk="0" fontAlgn="base" hangingPunct="0">
        <a:spcBef>
          <a:spcPct val="0"/>
        </a:spcBef>
        <a:spcAft>
          <a:spcPct val="0"/>
        </a:spcAft>
        <a:defRPr sz="3000">
          <a:solidFill>
            <a:schemeClr val="tx1"/>
          </a:solidFill>
          <a:latin typeface="Arial" charset="0"/>
          <a:ea typeface="MS PGothic" panose="020B0600070205080204" pitchFamily="34" charset="-128"/>
          <a:cs typeface="Arial" charset="0"/>
        </a:defRPr>
      </a:lvl3pPr>
      <a:lvl4pPr algn="l" rtl="0" eaLnBrk="0" fontAlgn="base" hangingPunct="0">
        <a:spcBef>
          <a:spcPct val="0"/>
        </a:spcBef>
        <a:spcAft>
          <a:spcPct val="0"/>
        </a:spcAft>
        <a:defRPr sz="3000">
          <a:solidFill>
            <a:schemeClr val="tx1"/>
          </a:solidFill>
          <a:latin typeface="Arial" charset="0"/>
          <a:ea typeface="MS PGothic" panose="020B0600070205080204" pitchFamily="34" charset="-128"/>
          <a:cs typeface="Arial" charset="0"/>
        </a:defRPr>
      </a:lvl4pPr>
      <a:lvl5pPr algn="l" rtl="0" eaLnBrk="0" fontAlgn="base" hangingPunct="0">
        <a:spcBef>
          <a:spcPct val="0"/>
        </a:spcBef>
        <a:spcAft>
          <a:spcPct val="0"/>
        </a:spcAft>
        <a:defRPr sz="3000">
          <a:solidFill>
            <a:schemeClr val="tx1"/>
          </a:solidFill>
          <a:latin typeface="Arial" charset="0"/>
          <a:ea typeface="MS PGothic" panose="020B0600070205080204" pitchFamily="34" charset="-128"/>
          <a:cs typeface="Arial" charset="0"/>
        </a:defRPr>
      </a:lvl5pPr>
      <a:lvl6pPr marL="457200" algn="ctr" rtl="0" fontAlgn="base">
        <a:spcBef>
          <a:spcPct val="0"/>
        </a:spcBef>
        <a:spcAft>
          <a:spcPct val="0"/>
        </a:spcAft>
        <a:defRPr sz="3600" b="1">
          <a:solidFill>
            <a:schemeClr val="bg1"/>
          </a:solidFill>
          <a:latin typeface="Arial" charset="0"/>
        </a:defRPr>
      </a:lvl6pPr>
      <a:lvl7pPr marL="914400" algn="ctr" rtl="0" fontAlgn="base">
        <a:spcBef>
          <a:spcPct val="0"/>
        </a:spcBef>
        <a:spcAft>
          <a:spcPct val="0"/>
        </a:spcAft>
        <a:defRPr sz="3600" b="1">
          <a:solidFill>
            <a:schemeClr val="bg1"/>
          </a:solidFill>
          <a:latin typeface="Arial" charset="0"/>
        </a:defRPr>
      </a:lvl7pPr>
      <a:lvl8pPr marL="1371600" algn="ctr" rtl="0" fontAlgn="base">
        <a:spcBef>
          <a:spcPct val="0"/>
        </a:spcBef>
        <a:spcAft>
          <a:spcPct val="0"/>
        </a:spcAft>
        <a:defRPr sz="3600" b="1">
          <a:solidFill>
            <a:schemeClr val="bg1"/>
          </a:solidFill>
          <a:latin typeface="Arial" charset="0"/>
        </a:defRPr>
      </a:lvl8pPr>
      <a:lvl9pPr marL="1828800" algn="ctr" rtl="0" fontAlgn="base">
        <a:spcBef>
          <a:spcPct val="0"/>
        </a:spcBef>
        <a:spcAft>
          <a:spcPct val="0"/>
        </a:spcAft>
        <a:defRPr sz="36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Placeholder 1"/>
          <p:cNvSpPr>
            <a:spLocks noGrp="1"/>
          </p:cNvSpPr>
          <p:nvPr>
            <p:ph type="body" sz="quarter" idx="14"/>
          </p:nvPr>
        </p:nvSpPr>
        <p:spPr bwMode="auto">
          <a:xfrm>
            <a:off x="331304" y="1241030"/>
            <a:ext cx="8959534" cy="1376362"/>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sz="2400" b="1" dirty="0"/>
              <a:t>Challenges In Sharing Weather Satellite Spectrum With Terrestrial </a:t>
            </a:r>
            <a:r>
              <a:rPr lang="en-US" sz="2400" b="1" dirty="0" smtClean="0"/>
              <a:t>Networks</a:t>
            </a:r>
            <a:endParaRPr lang="en-US" sz="2400" dirty="0"/>
          </a:p>
        </p:txBody>
      </p:sp>
      <p:sp>
        <p:nvSpPr>
          <p:cNvPr id="24578" name="Content Placeholder 2"/>
          <p:cNvSpPr>
            <a:spLocks noGrp="1"/>
          </p:cNvSpPr>
          <p:nvPr>
            <p:ph sz="quarter" idx="15"/>
          </p:nvPr>
        </p:nvSpPr>
        <p:spPr bwMode="auto">
          <a:xfrm>
            <a:off x="1431235" y="2504398"/>
            <a:ext cx="3361860" cy="477837"/>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r">
              <a:spcBef>
                <a:spcPct val="0"/>
              </a:spcBef>
            </a:pPr>
            <a:r>
              <a:rPr lang="en-US" altLang="en-US" dirty="0" smtClean="0">
                <a:solidFill>
                  <a:schemeClr val="tx1"/>
                </a:solidFill>
              </a:rPr>
              <a:t>March 27, 2015 Washington DC</a:t>
            </a:r>
          </a:p>
        </p:txBody>
      </p:sp>
      <p:sp>
        <p:nvSpPr>
          <p:cNvPr id="7" name="Content Placeholder 2"/>
          <p:cNvSpPr txBox="1">
            <a:spLocks/>
          </p:cNvSpPr>
          <p:nvPr/>
        </p:nvSpPr>
        <p:spPr bwMode="auto">
          <a:xfrm>
            <a:off x="344553" y="2897188"/>
            <a:ext cx="5234608" cy="1258887"/>
          </a:xfrm>
          <a:prstGeom prst="rect">
            <a:avLst/>
          </a:prstGeom>
          <a:extLst/>
        </p:spPr>
        <p:txBody>
          <a:bodyPr/>
          <a:lstStyle>
            <a:lvl1pPr marL="0" indent="0" algn="l" rtl="0" eaLnBrk="0" fontAlgn="base" hangingPunct="0">
              <a:spcBef>
                <a:spcPct val="20000"/>
              </a:spcBef>
              <a:spcAft>
                <a:spcPct val="0"/>
              </a:spcAft>
              <a:buNone/>
              <a:defRPr sz="1600">
                <a:solidFill>
                  <a:srgbClr val="5A5A5A"/>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1371600" lvl="3" indent="0">
              <a:buFontTx/>
              <a:buNone/>
              <a:defRPr/>
            </a:pPr>
            <a:r>
              <a:rPr lang="en-US" dirty="0" smtClean="0">
                <a:cs typeface="MS PGothic" charset="0"/>
              </a:rPr>
              <a:t>Presented by Michael Steinberg</a:t>
            </a:r>
          </a:p>
          <a:p>
            <a:pPr marL="1371600" lvl="3" indent="0">
              <a:buFontTx/>
              <a:buNone/>
              <a:defRPr/>
            </a:pPr>
            <a:r>
              <a:rPr lang="en-US" dirty="0" smtClean="0">
                <a:cs typeface="MS PGothic" charset="0"/>
              </a:rPr>
              <a:t>Senior Vice President AccuWeather, Inc.</a:t>
            </a:r>
          </a:p>
          <a:p>
            <a:pPr marL="1371600" lvl="3" indent="0">
              <a:buFontTx/>
              <a:buNone/>
              <a:defRPr/>
            </a:pPr>
            <a:r>
              <a:rPr lang="en-US" dirty="0" smtClean="0">
                <a:cs typeface="MS PGothic" charset="0"/>
              </a:rPr>
              <a:t>Fellow, American Meteorological Society</a:t>
            </a:r>
            <a:endParaRPr lang="en-US" dirty="0">
              <a:cs typeface="MS PGothic" charset="0"/>
            </a:endParaRPr>
          </a:p>
        </p:txBody>
      </p:sp>
      <p:pic>
        <p:nvPicPr>
          <p:cNvPr id="3" name="Picture 2"/>
          <p:cNvPicPr>
            <a:picLocks noChangeAspect="1"/>
          </p:cNvPicPr>
          <p:nvPr/>
        </p:nvPicPr>
        <p:blipFill>
          <a:blip r:embed="rId3"/>
          <a:stretch>
            <a:fillRect/>
          </a:stretch>
        </p:blipFill>
        <p:spPr>
          <a:xfrm>
            <a:off x="4552900" y="115994"/>
            <a:ext cx="1485900" cy="857250"/>
          </a:xfrm>
          <a:prstGeom prst="rect">
            <a:avLst/>
          </a:prstGeom>
        </p:spPr>
      </p:pic>
      <p:pic>
        <p:nvPicPr>
          <p:cNvPr id="5" name="Picture 4"/>
          <p:cNvPicPr>
            <a:picLocks noChangeAspect="1"/>
          </p:cNvPicPr>
          <p:nvPr/>
        </p:nvPicPr>
        <p:blipFill>
          <a:blip r:embed="rId4"/>
          <a:stretch>
            <a:fillRect/>
          </a:stretch>
        </p:blipFill>
        <p:spPr>
          <a:xfrm>
            <a:off x="6451117" y="0"/>
            <a:ext cx="1428750" cy="1428750"/>
          </a:xfrm>
          <a:prstGeom prst="rect">
            <a:avLst/>
          </a:prstGeom>
        </p:spPr>
      </p:pic>
      <p:pic>
        <p:nvPicPr>
          <p:cNvPr id="6" name="Picture 5"/>
          <p:cNvPicPr>
            <a:picLocks noChangeAspect="1"/>
          </p:cNvPicPr>
          <p:nvPr/>
        </p:nvPicPr>
        <p:blipFill>
          <a:blip r:embed="rId5"/>
          <a:stretch>
            <a:fillRect/>
          </a:stretch>
        </p:blipFill>
        <p:spPr>
          <a:xfrm>
            <a:off x="5987035" y="2146852"/>
            <a:ext cx="3156965" cy="2996648"/>
          </a:xfrm>
          <a:prstGeom prst="rect">
            <a:avLst/>
          </a:prstGeom>
        </p:spPr>
      </p:pic>
    </p:spTree>
    <p:extLst>
      <p:ext uri="{BB962C8B-B14F-4D97-AF65-F5344CB8AC3E}">
        <p14:creationId xmlns:p14="http://schemas.microsoft.com/office/powerpoint/2010/main" val="187593271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Title 1"/>
          <p:cNvSpPr>
            <a:spLocks noGrp="1"/>
          </p:cNvSpPr>
          <p:nvPr>
            <p:ph type="title"/>
          </p:nvPr>
        </p:nvSpPr>
        <p:spPr/>
        <p:txBody>
          <a:bodyPr/>
          <a:lstStyle/>
          <a:p>
            <a:r>
              <a:rPr lang="en-US" altLang="en-US" dirty="0" smtClean="0">
                <a:latin typeface="Arial" panose="020B0604020202020204" pitchFamily="34" charset="0"/>
                <a:cs typeface="Arial" panose="020B0604020202020204" pitchFamily="34" charset="0"/>
              </a:rPr>
              <a:t>AccuWeather Background</a:t>
            </a:r>
          </a:p>
        </p:txBody>
      </p:sp>
      <p:sp>
        <p:nvSpPr>
          <p:cNvPr id="89092" name="Slide Number Placeholder 2"/>
          <p:cNvSpPr>
            <a:spLocks noGrp="1"/>
          </p:cNvSpPr>
          <p:nvPr>
            <p:ph type="sldNum" sz="quarter" idx="13"/>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8923FA5-61FE-4396-9035-E33C0DAF1995}" type="slidenum">
              <a:rPr lang="en-US" altLang="en-US" sz="1400">
                <a:solidFill>
                  <a:srgbClr val="FFFFFF"/>
                </a:solidFill>
              </a:rPr>
              <a:pPr/>
              <a:t>2</a:t>
            </a:fld>
            <a:endParaRPr lang="en-US" altLang="en-US" sz="1400" dirty="0">
              <a:solidFill>
                <a:srgbClr val="FFFFFF"/>
              </a:solidFill>
            </a:endParaRPr>
          </a:p>
        </p:txBody>
      </p:sp>
      <p:sp>
        <p:nvSpPr>
          <p:cNvPr id="89093" name="Footer Placeholder 4"/>
          <p:cNvSpPr>
            <a:spLocks noGrp="1"/>
          </p:cNvSpPr>
          <p:nvPr>
            <p:ph type="ftr" sz="quarter" idx="14"/>
          </p:nvPr>
        </p:nvSpPr>
        <p:spPr bwMode="auto">
          <a:xfrm>
            <a:off x="865394" y="4765675"/>
            <a:ext cx="3428310" cy="27463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000" dirty="0" smtClean="0"/>
              <a:t>©</a:t>
            </a:r>
            <a:r>
              <a:rPr lang="en-US" altLang="en-US" sz="1000" dirty="0"/>
              <a:t>2015, AccuWeather, Inc. Confidential and Proprietary</a:t>
            </a:r>
          </a:p>
        </p:txBody>
      </p:sp>
      <p:pic>
        <p:nvPicPr>
          <p:cNvPr id="89094" name="Picture 1"/>
          <p:cNvPicPr>
            <a:picLocks noChangeAspect="1"/>
          </p:cNvPicPr>
          <p:nvPr/>
        </p:nvPicPr>
        <p:blipFill>
          <a:blip r:embed="rId3" cstate="print">
            <a:extLst>
              <a:ext uri="{28A0092B-C50C-407E-A947-70E740481C1C}">
                <a14:useLocalDpi xmlns:a14="http://schemas.microsoft.com/office/drawing/2010/main" val="0"/>
              </a:ext>
            </a:extLst>
          </a:blip>
          <a:srcRect t="17776" b="18221"/>
          <a:stretch>
            <a:fillRect/>
          </a:stretch>
        </p:blipFill>
        <p:spPr bwMode="auto">
          <a:xfrm>
            <a:off x="6243145" y="2771526"/>
            <a:ext cx="2894330" cy="1555257"/>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89095" name="Slide Number Placeholder 3"/>
          <p:cNvSpPr txBox="1">
            <a:spLocks/>
          </p:cNvSpPr>
          <p:nvPr/>
        </p:nvSpPr>
        <p:spPr bwMode="auto">
          <a:xfrm>
            <a:off x="292100" y="4765675"/>
            <a:ext cx="469900" cy="303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000" dirty="0" smtClean="0"/>
              <a:t>p.2</a:t>
            </a:r>
            <a:endParaRPr lang="en-US" altLang="en-US" sz="1000" dirty="0"/>
          </a:p>
        </p:txBody>
      </p:sp>
      <p:sp>
        <p:nvSpPr>
          <p:cNvPr id="8" name="Footer Placeholder 4"/>
          <p:cNvSpPr txBox="1">
            <a:spLocks/>
          </p:cNvSpPr>
          <p:nvPr/>
        </p:nvSpPr>
        <p:spPr bwMode="auto">
          <a:xfrm>
            <a:off x="4246767" y="4765675"/>
            <a:ext cx="3190875" cy="27463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l" rtl="0" eaLnBrk="1" fontAlgn="base" hangingPunct="1">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1143000" indent="-228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600200" indent="-228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2057400" indent="-228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9pPr>
          </a:lstStyle>
          <a:p>
            <a:r>
              <a:rPr lang="en-US" altLang="en-US" sz="1000" dirty="0" smtClean="0"/>
              <a:t>Email:  Michael.Steinberg@AccuWeather.com</a:t>
            </a:r>
            <a:endParaRPr lang="en-US" altLang="en-US" sz="1000" dirty="0"/>
          </a:p>
        </p:txBody>
      </p:sp>
      <p:sp>
        <p:nvSpPr>
          <p:cNvPr id="2" name="Rectangle 1"/>
          <p:cNvSpPr/>
          <p:nvPr/>
        </p:nvSpPr>
        <p:spPr>
          <a:xfrm>
            <a:off x="392332" y="1379540"/>
            <a:ext cx="5819283" cy="2663806"/>
          </a:xfrm>
          <a:prstGeom prst="rect">
            <a:avLst/>
          </a:prstGeom>
        </p:spPr>
        <p:txBody>
          <a:bodyPr wrap="square">
            <a:spAutoFit/>
          </a:bodyPr>
          <a:lstStyle/>
          <a:p>
            <a:pPr marL="628650" lvl="1" indent="-171450">
              <a:lnSpc>
                <a:spcPct val="90000"/>
              </a:lnSpc>
              <a:spcBef>
                <a:spcPts val="1500"/>
              </a:spcBef>
              <a:buClr>
                <a:srgbClr val="FF0000"/>
              </a:buClr>
              <a:buFont typeface="Arial" panose="020B0604020202020204" pitchFamily="34" charset="0"/>
              <a:buChar char="•"/>
              <a:defRPr/>
            </a:pPr>
            <a:r>
              <a:rPr lang="en-US" sz="1800" dirty="0" smtClean="0">
                <a:solidFill>
                  <a:srgbClr val="000000"/>
                </a:solidFill>
                <a:latin typeface="Arial" charset="0"/>
                <a:cs typeface="MS PGothic" charset="0"/>
              </a:rPr>
              <a:t>53</a:t>
            </a:r>
            <a:r>
              <a:rPr lang="en-US" sz="1800" baseline="30000" dirty="0" smtClean="0">
                <a:solidFill>
                  <a:srgbClr val="000000"/>
                </a:solidFill>
                <a:latin typeface="Arial" charset="0"/>
                <a:cs typeface="MS PGothic" charset="0"/>
              </a:rPr>
              <a:t>rd</a:t>
            </a:r>
            <a:r>
              <a:rPr lang="en-US" sz="1800" dirty="0" smtClean="0">
                <a:solidFill>
                  <a:srgbClr val="000000"/>
                </a:solidFill>
                <a:latin typeface="Arial" charset="0"/>
                <a:cs typeface="MS PGothic" charset="0"/>
              </a:rPr>
              <a:t> year in service – More than 100 meteorologists plus leading forecast database</a:t>
            </a:r>
          </a:p>
          <a:p>
            <a:pPr marL="628650" lvl="1" indent="-171450">
              <a:lnSpc>
                <a:spcPct val="90000"/>
              </a:lnSpc>
              <a:spcBef>
                <a:spcPts val="1500"/>
              </a:spcBef>
              <a:buClr>
                <a:srgbClr val="FF0000"/>
              </a:buClr>
              <a:buFont typeface="Arial" panose="020B0604020202020204" pitchFamily="34" charset="0"/>
              <a:buChar char="•"/>
              <a:defRPr/>
            </a:pPr>
            <a:r>
              <a:rPr lang="en-US" sz="1800" dirty="0" smtClean="0">
                <a:solidFill>
                  <a:srgbClr val="000000"/>
                </a:solidFill>
                <a:latin typeface="Arial" charset="0"/>
                <a:cs typeface="MS PGothic" charset="0"/>
              </a:rPr>
              <a:t>Provide weather forecasts and information to more people worldwide than any other source</a:t>
            </a:r>
          </a:p>
          <a:p>
            <a:pPr marL="628650" lvl="1" indent="-171450">
              <a:lnSpc>
                <a:spcPct val="90000"/>
              </a:lnSpc>
              <a:spcBef>
                <a:spcPts val="1500"/>
              </a:spcBef>
              <a:buClr>
                <a:srgbClr val="FF0000"/>
              </a:buClr>
              <a:buFont typeface="Arial" panose="020B0604020202020204" pitchFamily="34" charset="0"/>
              <a:buChar char="•"/>
              <a:defRPr/>
            </a:pPr>
            <a:r>
              <a:rPr lang="en-US" sz="1800" dirty="0" smtClean="0">
                <a:solidFill>
                  <a:srgbClr val="000000"/>
                </a:solidFill>
                <a:latin typeface="Arial" charset="0"/>
                <a:cs typeface="MS PGothic" charset="0"/>
              </a:rPr>
              <a:t>Content in over 100 languages/dialects for all digital, connected and traditional media</a:t>
            </a:r>
          </a:p>
          <a:p>
            <a:pPr marL="628650" lvl="1" indent="-171450">
              <a:lnSpc>
                <a:spcPct val="90000"/>
              </a:lnSpc>
              <a:spcBef>
                <a:spcPts val="1500"/>
              </a:spcBef>
              <a:buClr>
                <a:srgbClr val="FF0000"/>
              </a:buClr>
              <a:buFont typeface="Arial" panose="020B0604020202020204" pitchFamily="34" charset="0"/>
              <a:buChar char="•"/>
              <a:defRPr/>
            </a:pPr>
            <a:r>
              <a:rPr lang="en-US" sz="1800" dirty="0" smtClean="0">
                <a:solidFill>
                  <a:srgbClr val="000000"/>
                </a:solidFill>
                <a:latin typeface="Arial" charset="0"/>
                <a:cs typeface="MS PGothic" charset="0"/>
              </a:rPr>
              <a:t>Custom services for thousands of businesses and government agencies</a:t>
            </a:r>
            <a:endParaRPr lang="en-US" sz="1800" dirty="0">
              <a:solidFill>
                <a:srgbClr val="000000"/>
              </a:solidFill>
              <a:latin typeface="Arial" charset="0"/>
              <a:cs typeface="MS PGothic" charset="0"/>
            </a:endParaRPr>
          </a:p>
        </p:txBody>
      </p:sp>
      <p:pic>
        <p:nvPicPr>
          <p:cNvPr id="3" name="Picture 2"/>
          <p:cNvPicPr>
            <a:picLocks noChangeAspect="1"/>
          </p:cNvPicPr>
          <p:nvPr/>
        </p:nvPicPr>
        <p:blipFill>
          <a:blip r:embed="rId4"/>
          <a:stretch>
            <a:fillRect/>
          </a:stretch>
        </p:blipFill>
        <p:spPr>
          <a:xfrm>
            <a:off x="6243145" y="987975"/>
            <a:ext cx="2894330" cy="1510976"/>
          </a:xfrm>
          <a:prstGeom prst="rect">
            <a:avLst/>
          </a:prstGeom>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Title 1"/>
          <p:cNvSpPr>
            <a:spLocks noGrp="1"/>
          </p:cNvSpPr>
          <p:nvPr>
            <p:ph type="title"/>
          </p:nvPr>
        </p:nvSpPr>
        <p:spPr/>
        <p:txBody>
          <a:bodyPr/>
          <a:lstStyle/>
          <a:p>
            <a:r>
              <a:rPr lang="en-US" altLang="en-US" dirty="0" smtClean="0">
                <a:latin typeface="Arial" panose="020B0604020202020204" pitchFamily="34" charset="0"/>
                <a:cs typeface="Arial" panose="020B0604020202020204" pitchFamily="34" charset="0"/>
              </a:rPr>
              <a:t>Allocation of Spectrum</a:t>
            </a:r>
          </a:p>
        </p:txBody>
      </p:sp>
      <p:sp>
        <p:nvSpPr>
          <p:cNvPr id="89092" name="Slide Number Placeholder 2"/>
          <p:cNvSpPr>
            <a:spLocks noGrp="1"/>
          </p:cNvSpPr>
          <p:nvPr>
            <p:ph type="sldNum" sz="quarter" idx="13"/>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8923FA5-61FE-4396-9035-E33C0DAF1995}" type="slidenum">
              <a:rPr lang="en-US" altLang="en-US" sz="1400">
                <a:solidFill>
                  <a:srgbClr val="FFFFFF"/>
                </a:solidFill>
              </a:rPr>
              <a:pPr/>
              <a:t>3</a:t>
            </a:fld>
            <a:endParaRPr lang="en-US" altLang="en-US" sz="1400" dirty="0">
              <a:solidFill>
                <a:srgbClr val="FFFFFF"/>
              </a:solidFill>
            </a:endParaRPr>
          </a:p>
        </p:txBody>
      </p:sp>
      <p:sp>
        <p:nvSpPr>
          <p:cNvPr id="89093" name="Footer Placeholder 4"/>
          <p:cNvSpPr>
            <a:spLocks noGrp="1"/>
          </p:cNvSpPr>
          <p:nvPr>
            <p:ph type="ftr" sz="quarter" idx="14"/>
          </p:nvPr>
        </p:nvSpPr>
        <p:spPr bwMode="auto">
          <a:xfrm>
            <a:off x="865394" y="4765675"/>
            <a:ext cx="3428310" cy="27463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000" dirty="0" smtClean="0"/>
              <a:t>©</a:t>
            </a:r>
            <a:r>
              <a:rPr lang="en-US" altLang="en-US" sz="1000" dirty="0"/>
              <a:t>2015, AccuWeather, Inc. Confidential and Proprietary</a:t>
            </a:r>
          </a:p>
        </p:txBody>
      </p:sp>
      <p:sp>
        <p:nvSpPr>
          <p:cNvPr id="89095" name="Slide Number Placeholder 3"/>
          <p:cNvSpPr txBox="1">
            <a:spLocks/>
          </p:cNvSpPr>
          <p:nvPr/>
        </p:nvSpPr>
        <p:spPr bwMode="auto">
          <a:xfrm>
            <a:off x="292100" y="4765675"/>
            <a:ext cx="469900" cy="303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000" dirty="0" smtClean="0"/>
              <a:t>p.3</a:t>
            </a:r>
            <a:endParaRPr lang="en-US" altLang="en-US" sz="1000" dirty="0"/>
          </a:p>
        </p:txBody>
      </p:sp>
      <p:sp>
        <p:nvSpPr>
          <p:cNvPr id="8" name="Footer Placeholder 4"/>
          <p:cNvSpPr txBox="1">
            <a:spLocks/>
          </p:cNvSpPr>
          <p:nvPr/>
        </p:nvSpPr>
        <p:spPr bwMode="auto">
          <a:xfrm>
            <a:off x="4246767" y="4765675"/>
            <a:ext cx="3190875" cy="27463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l" rtl="0" eaLnBrk="1" fontAlgn="base" hangingPunct="1">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1143000" indent="-228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600200" indent="-228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2057400" indent="-228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9pPr>
          </a:lstStyle>
          <a:p>
            <a:r>
              <a:rPr lang="en-US" altLang="en-US" sz="1000" dirty="0" smtClean="0"/>
              <a:t>Email:  Michael.Steinberg@AccuWeather.com</a:t>
            </a:r>
            <a:endParaRPr lang="en-US" altLang="en-US" sz="1000" dirty="0"/>
          </a:p>
        </p:txBody>
      </p:sp>
      <p:sp>
        <p:nvSpPr>
          <p:cNvPr id="9" name="Content Placeholder 2"/>
          <p:cNvSpPr>
            <a:spLocks noGrp="1"/>
          </p:cNvSpPr>
          <p:nvPr>
            <p:ph sz="quarter" idx="12"/>
          </p:nvPr>
        </p:nvSpPr>
        <p:spPr>
          <a:xfrm>
            <a:off x="836023" y="1362530"/>
            <a:ext cx="7953828" cy="3100613"/>
          </a:xfrm>
        </p:spPr>
        <p:txBody>
          <a:bodyPr/>
          <a:lstStyle/>
          <a:p>
            <a:pPr>
              <a:lnSpc>
                <a:spcPct val="90000"/>
              </a:lnSpc>
              <a:spcBef>
                <a:spcPts val="1500"/>
              </a:spcBef>
            </a:pPr>
            <a:r>
              <a:rPr lang="en-US" kern="1200" dirty="0" smtClean="0">
                <a:solidFill>
                  <a:schemeClr val="tx1"/>
                </a:solidFill>
                <a:latin typeface="Arial" charset="0"/>
                <a:cs typeface="MS PGothic" charset="0"/>
              </a:rPr>
              <a:t>Ongoing </a:t>
            </a:r>
            <a:r>
              <a:rPr lang="en-US" kern="1200" dirty="0">
                <a:solidFill>
                  <a:schemeClr val="tx1"/>
                </a:solidFill>
                <a:latin typeface="Arial" charset="0"/>
                <a:cs typeface="MS PGothic" charset="0"/>
              </a:rPr>
              <a:t>need to evaluate and optimize federal radio spectrum assignments </a:t>
            </a:r>
            <a:r>
              <a:rPr lang="en-US" kern="1200" dirty="0" smtClean="0">
                <a:solidFill>
                  <a:schemeClr val="tx1"/>
                </a:solidFill>
                <a:latin typeface="Arial" charset="0"/>
                <a:cs typeface="MS PGothic" charset="0"/>
              </a:rPr>
              <a:t>as change and explosive growth continue to accelerate</a:t>
            </a:r>
          </a:p>
          <a:p>
            <a:pPr>
              <a:lnSpc>
                <a:spcPct val="90000"/>
              </a:lnSpc>
              <a:spcBef>
                <a:spcPts val="1500"/>
              </a:spcBef>
            </a:pPr>
            <a:r>
              <a:rPr lang="en-US" kern="1200" dirty="0" smtClean="0">
                <a:solidFill>
                  <a:schemeClr val="tx1"/>
                </a:solidFill>
                <a:latin typeface="Arial" charset="0"/>
                <a:cs typeface="MS PGothic" charset="0"/>
              </a:rPr>
              <a:t>Need to consider the critical value of products based upon foundational weather data that help save </a:t>
            </a:r>
            <a:r>
              <a:rPr lang="en-US" kern="1200" dirty="0">
                <a:solidFill>
                  <a:schemeClr val="tx1"/>
                </a:solidFill>
                <a:latin typeface="Arial" charset="0"/>
                <a:cs typeface="MS PGothic" charset="0"/>
              </a:rPr>
              <a:t>lives, </a:t>
            </a:r>
            <a:r>
              <a:rPr lang="en-US" kern="1200" dirty="0" smtClean="0">
                <a:solidFill>
                  <a:schemeClr val="tx1"/>
                </a:solidFill>
                <a:latin typeface="Arial" charset="0"/>
                <a:cs typeface="MS PGothic" charset="0"/>
              </a:rPr>
              <a:t>protect </a:t>
            </a:r>
            <a:r>
              <a:rPr lang="en-US" kern="1200" dirty="0">
                <a:solidFill>
                  <a:schemeClr val="tx1"/>
                </a:solidFill>
                <a:latin typeface="Arial" charset="0"/>
                <a:cs typeface="MS PGothic" charset="0"/>
              </a:rPr>
              <a:t>property and </a:t>
            </a:r>
            <a:r>
              <a:rPr lang="en-US" kern="1200" dirty="0" smtClean="0">
                <a:solidFill>
                  <a:schemeClr val="tx1"/>
                </a:solidFill>
                <a:latin typeface="Arial" charset="0"/>
                <a:cs typeface="MS PGothic" charset="0"/>
              </a:rPr>
              <a:t>grow </a:t>
            </a:r>
            <a:r>
              <a:rPr lang="en-US" kern="1200" dirty="0">
                <a:solidFill>
                  <a:schemeClr val="tx1"/>
                </a:solidFill>
                <a:latin typeface="Arial" charset="0"/>
                <a:cs typeface="MS PGothic" charset="0"/>
              </a:rPr>
              <a:t>the American economy. </a:t>
            </a:r>
          </a:p>
          <a:p>
            <a:endParaRPr lang="en-US" dirty="0"/>
          </a:p>
        </p:txBody>
      </p:sp>
    </p:spTree>
    <p:extLst>
      <p:ext uri="{BB962C8B-B14F-4D97-AF65-F5344CB8AC3E}">
        <p14:creationId xmlns:p14="http://schemas.microsoft.com/office/powerpoint/2010/main" val="178263689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Title 1"/>
          <p:cNvSpPr>
            <a:spLocks noGrp="1"/>
          </p:cNvSpPr>
          <p:nvPr>
            <p:ph type="title"/>
          </p:nvPr>
        </p:nvSpPr>
        <p:spPr/>
        <p:txBody>
          <a:bodyPr/>
          <a:lstStyle/>
          <a:p>
            <a:r>
              <a:rPr lang="en-US" altLang="en-US" dirty="0" smtClean="0">
                <a:latin typeface="Arial" panose="020B0604020202020204" pitchFamily="34" charset="0"/>
                <a:cs typeface="Arial" panose="020B0604020202020204" pitchFamily="34" charset="0"/>
              </a:rPr>
              <a:t>The Need For Data</a:t>
            </a:r>
          </a:p>
        </p:txBody>
      </p:sp>
      <p:sp>
        <p:nvSpPr>
          <p:cNvPr id="89092" name="Slide Number Placeholder 2"/>
          <p:cNvSpPr>
            <a:spLocks noGrp="1"/>
          </p:cNvSpPr>
          <p:nvPr>
            <p:ph type="sldNum" sz="quarter" idx="13"/>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8923FA5-61FE-4396-9035-E33C0DAF1995}" type="slidenum">
              <a:rPr lang="en-US" altLang="en-US" sz="1400">
                <a:solidFill>
                  <a:srgbClr val="FFFFFF"/>
                </a:solidFill>
              </a:rPr>
              <a:pPr/>
              <a:t>4</a:t>
            </a:fld>
            <a:endParaRPr lang="en-US" altLang="en-US" sz="1400" dirty="0">
              <a:solidFill>
                <a:srgbClr val="FFFFFF"/>
              </a:solidFill>
            </a:endParaRPr>
          </a:p>
        </p:txBody>
      </p:sp>
      <p:sp>
        <p:nvSpPr>
          <p:cNvPr id="89093" name="Footer Placeholder 4"/>
          <p:cNvSpPr>
            <a:spLocks noGrp="1"/>
          </p:cNvSpPr>
          <p:nvPr>
            <p:ph type="ftr" sz="quarter" idx="14"/>
          </p:nvPr>
        </p:nvSpPr>
        <p:spPr bwMode="auto">
          <a:xfrm>
            <a:off x="865394" y="4765675"/>
            <a:ext cx="3428310" cy="27463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000" dirty="0" smtClean="0"/>
              <a:t>©</a:t>
            </a:r>
            <a:r>
              <a:rPr lang="en-US" altLang="en-US" sz="1000" dirty="0"/>
              <a:t>2015, AccuWeather, Inc. Confidential and Proprietary</a:t>
            </a:r>
          </a:p>
        </p:txBody>
      </p:sp>
      <p:sp>
        <p:nvSpPr>
          <p:cNvPr id="89095" name="Slide Number Placeholder 3"/>
          <p:cNvSpPr txBox="1">
            <a:spLocks/>
          </p:cNvSpPr>
          <p:nvPr/>
        </p:nvSpPr>
        <p:spPr bwMode="auto">
          <a:xfrm>
            <a:off x="292100" y="4765675"/>
            <a:ext cx="469900" cy="303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000" dirty="0" smtClean="0"/>
              <a:t>p.4</a:t>
            </a:r>
            <a:endParaRPr lang="en-US" altLang="en-US" sz="1000" dirty="0"/>
          </a:p>
        </p:txBody>
      </p:sp>
      <p:sp>
        <p:nvSpPr>
          <p:cNvPr id="8" name="Footer Placeholder 4"/>
          <p:cNvSpPr txBox="1">
            <a:spLocks/>
          </p:cNvSpPr>
          <p:nvPr/>
        </p:nvSpPr>
        <p:spPr bwMode="auto">
          <a:xfrm>
            <a:off x="4246767" y="4765675"/>
            <a:ext cx="3190875" cy="27463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l" rtl="0" eaLnBrk="1" fontAlgn="base" hangingPunct="1">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1143000" indent="-228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600200" indent="-228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2057400" indent="-228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9pPr>
          </a:lstStyle>
          <a:p>
            <a:r>
              <a:rPr lang="en-US" altLang="en-US" sz="1000" dirty="0" smtClean="0"/>
              <a:t>Email:  Michael.Steinberg@AccuWeather.com</a:t>
            </a:r>
            <a:endParaRPr lang="en-US" altLang="en-US" sz="1000" dirty="0"/>
          </a:p>
        </p:txBody>
      </p:sp>
      <p:sp>
        <p:nvSpPr>
          <p:cNvPr id="9" name="Content Placeholder 2"/>
          <p:cNvSpPr>
            <a:spLocks noGrp="1"/>
          </p:cNvSpPr>
          <p:nvPr>
            <p:ph sz="quarter" idx="12"/>
          </p:nvPr>
        </p:nvSpPr>
        <p:spPr>
          <a:xfrm>
            <a:off x="836023" y="1362530"/>
            <a:ext cx="7953828" cy="3100613"/>
          </a:xfrm>
        </p:spPr>
        <p:txBody>
          <a:bodyPr/>
          <a:lstStyle/>
          <a:p>
            <a:pPr>
              <a:lnSpc>
                <a:spcPct val="90000"/>
              </a:lnSpc>
              <a:spcBef>
                <a:spcPts val="1500"/>
              </a:spcBef>
            </a:pPr>
            <a:r>
              <a:rPr lang="en-US" dirty="0" smtClean="0">
                <a:solidFill>
                  <a:schemeClr val="tx1"/>
                </a:solidFill>
              </a:rPr>
              <a:t>Many non-federal </a:t>
            </a:r>
            <a:r>
              <a:rPr lang="en-US" dirty="0">
                <a:solidFill>
                  <a:schemeClr val="tx1"/>
                </a:solidFill>
              </a:rPr>
              <a:t>entities </a:t>
            </a:r>
            <a:r>
              <a:rPr lang="en-US" dirty="0" smtClean="0">
                <a:solidFill>
                  <a:schemeClr val="tx1"/>
                </a:solidFill>
              </a:rPr>
              <a:t>leverage satellite </a:t>
            </a:r>
            <a:r>
              <a:rPr lang="en-US" dirty="0">
                <a:solidFill>
                  <a:schemeClr val="tx1"/>
                </a:solidFill>
              </a:rPr>
              <a:t>ground </a:t>
            </a:r>
            <a:r>
              <a:rPr lang="en-US" dirty="0" smtClean="0">
                <a:solidFill>
                  <a:schemeClr val="tx1"/>
                </a:solidFill>
              </a:rPr>
              <a:t>stations for </a:t>
            </a:r>
            <a:r>
              <a:rPr lang="en-US" dirty="0">
                <a:solidFill>
                  <a:schemeClr val="tx1"/>
                </a:solidFill>
              </a:rPr>
              <a:t>the speed and reliability of the real-time data </a:t>
            </a:r>
            <a:r>
              <a:rPr lang="en-US" dirty="0" smtClean="0">
                <a:solidFill>
                  <a:schemeClr val="tx1"/>
                </a:solidFill>
              </a:rPr>
              <a:t>retrievals and for additional redundancy along with other access methods.  </a:t>
            </a:r>
            <a:endParaRPr lang="en-US" dirty="0">
              <a:solidFill>
                <a:schemeClr val="tx1"/>
              </a:solidFill>
            </a:endParaRPr>
          </a:p>
          <a:p>
            <a:pPr>
              <a:lnSpc>
                <a:spcPct val="90000"/>
              </a:lnSpc>
              <a:spcBef>
                <a:spcPts val="1500"/>
              </a:spcBef>
            </a:pPr>
            <a:r>
              <a:rPr lang="en-US" dirty="0" smtClean="0">
                <a:solidFill>
                  <a:schemeClr val="tx1"/>
                </a:solidFill>
              </a:rPr>
              <a:t>New satellites and data will make this even more important.</a:t>
            </a:r>
          </a:p>
          <a:p>
            <a:pPr>
              <a:lnSpc>
                <a:spcPct val="90000"/>
              </a:lnSpc>
              <a:spcBef>
                <a:spcPts val="1500"/>
              </a:spcBef>
            </a:pPr>
            <a:r>
              <a:rPr lang="en-US" dirty="0" smtClean="0">
                <a:solidFill>
                  <a:schemeClr val="tx1"/>
                </a:solidFill>
              </a:rPr>
              <a:t>Buffer zones around federal sites do not address the needs of other data users/providers.</a:t>
            </a:r>
            <a:endParaRPr lang="en-US" dirty="0">
              <a:solidFill>
                <a:schemeClr val="tx1"/>
              </a:solidFill>
            </a:endParaRPr>
          </a:p>
        </p:txBody>
      </p:sp>
    </p:spTree>
    <p:extLst>
      <p:ext uri="{BB962C8B-B14F-4D97-AF65-F5344CB8AC3E}">
        <p14:creationId xmlns:p14="http://schemas.microsoft.com/office/powerpoint/2010/main" val="186240270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Title 1"/>
          <p:cNvSpPr>
            <a:spLocks noGrp="1"/>
          </p:cNvSpPr>
          <p:nvPr>
            <p:ph type="title"/>
          </p:nvPr>
        </p:nvSpPr>
        <p:spPr/>
        <p:txBody>
          <a:bodyPr/>
          <a:lstStyle/>
          <a:p>
            <a:r>
              <a:rPr lang="en-US" altLang="en-US" dirty="0" smtClean="0">
                <a:latin typeface="Arial" panose="020B0604020202020204" pitchFamily="34" charset="0"/>
                <a:cs typeface="Arial" panose="020B0604020202020204" pitchFamily="34" charset="0"/>
              </a:rPr>
              <a:t>Key Questions</a:t>
            </a:r>
          </a:p>
        </p:txBody>
      </p:sp>
      <p:sp>
        <p:nvSpPr>
          <p:cNvPr id="89092" name="Slide Number Placeholder 2"/>
          <p:cNvSpPr>
            <a:spLocks noGrp="1"/>
          </p:cNvSpPr>
          <p:nvPr>
            <p:ph type="sldNum" sz="quarter" idx="13"/>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8923FA5-61FE-4396-9035-E33C0DAF1995}" type="slidenum">
              <a:rPr lang="en-US" altLang="en-US" sz="1400">
                <a:solidFill>
                  <a:srgbClr val="FFFFFF"/>
                </a:solidFill>
              </a:rPr>
              <a:pPr/>
              <a:t>5</a:t>
            </a:fld>
            <a:endParaRPr lang="en-US" altLang="en-US" sz="1400" dirty="0">
              <a:solidFill>
                <a:srgbClr val="FFFFFF"/>
              </a:solidFill>
            </a:endParaRPr>
          </a:p>
        </p:txBody>
      </p:sp>
      <p:sp>
        <p:nvSpPr>
          <p:cNvPr id="89093" name="Footer Placeholder 4"/>
          <p:cNvSpPr>
            <a:spLocks noGrp="1"/>
          </p:cNvSpPr>
          <p:nvPr>
            <p:ph type="ftr" sz="quarter" idx="14"/>
          </p:nvPr>
        </p:nvSpPr>
        <p:spPr bwMode="auto">
          <a:xfrm>
            <a:off x="865394" y="4765675"/>
            <a:ext cx="3428310" cy="27463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000" dirty="0" smtClean="0"/>
              <a:t>©</a:t>
            </a:r>
            <a:r>
              <a:rPr lang="en-US" altLang="en-US" sz="1000" dirty="0"/>
              <a:t>2015, AccuWeather, Inc. Confidential and Proprietary</a:t>
            </a:r>
          </a:p>
        </p:txBody>
      </p:sp>
      <p:sp>
        <p:nvSpPr>
          <p:cNvPr id="89095" name="Slide Number Placeholder 3"/>
          <p:cNvSpPr txBox="1">
            <a:spLocks/>
          </p:cNvSpPr>
          <p:nvPr/>
        </p:nvSpPr>
        <p:spPr bwMode="auto">
          <a:xfrm>
            <a:off x="292100" y="4765675"/>
            <a:ext cx="469900" cy="303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000" dirty="0" smtClean="0"/>
              <a:t>p.5</a:t>
            </a:r>
            <a:endParaRPr lang="en-US" altLang="en-US" sz="1000" dirty="0"/>
          </a:p>
        </p:txBody>
      </p:sp>
      <p:sp>
        <p:nvSpPr>
          <p:cNvPr id="8" name="Footer Placeholder 4"/>
          <p:cNvSpPr txBox="1">
            <a:spLocks/>
          </p:cNvSpPr>
          <p:nvPr/>
        </p:nvSpPr>
        <p:spPr bwMode="auto">
          <a:xfrm>
            <a:off x="4246767" y="4765675"/>
            <a:ext cx="3190875" cy="27463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l" rtl="0" eaLnBrk="1" fontAlgn="base" hangingPunct="1">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1143000" indent="-228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600200" indent="-228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2057400" indent="-228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9pPr>
          </a:lstStyle>
          <a:p>
            <a:r>
              <a:rPr lang="en-US" altLang="en-US" sz="1000" dirty="0" smtClean="0"/>
              <a:t>Email:  Michael.Steinberg@AccuWeather.com</a:t>
            </a:r>
            <a:endParaRPr lang="en-US" altLang="en-US" sz="1000" dirty="0"/>
          </a:p>
        </p:txBody>
      </p:sp>
      <p:sp>
        <p:nvSpPr>
          <p:cNvPr id="9" name="Content Placeholder 2"/>
          <p:cNvSpPr>
            <a:spLocks noGrp="1"/>
          </p:cNvSpPr>
          <p:nvPr>
            <p:ph sz="quarter" idx="12"/>
          </p:nvPr>
        </p:nvSpPr>
        <p:spPr>
          <a:xfrm>
            <a:off x="836023" y="1341510"/>
            <a:ext cx="7298984" cy="3100613"/>
          </a:xfrm>
        </p:spPr>
        <p:txBody>
          <a:bodyPr/>
          <a:lstStyle/>
          <a:p>
            <a:pPr marL="171450" indent="-171450">
              <a:buFont typeface="Arial" panose="020B0604020202020204" pitchFamily="34" charset="0"/>
              <a:buChar char="•"/>
            </a:pPr>
            <a:r>
              <a:rPr lang="en-US" dirty="0" smtClean="0">
                <a:solidFill>
                  <a:schemeClr val="tx1"/>
                </a:solidFill>
              </a:rPr>
              <a:t>How do we gain support of direct and indirect users?</a:t>
            </a:r>
          </a:p>
          <a:p>
            <a:pPr marL="171450" indent="-171450">
              <a:buFont typeface="Arial" panose="020B0604020202020204" pitchFamily="34" charset="0"/>
              <a:buChar char="•"/>
            </a:pPr>
            <a:r>
              <a:rPr lang="en-US" dirty="0" smtClean="0">
                <a:solidFill>
                  <a:schemeClr val="tx1"/>
                </a:solidFill>
              </a:rPr>
              <a:t>How </a:t>
            </a:r>
            <a:r>
              <a:rPr lang="en-US" dirty="0">
                <a:solidFill>
                  <a:schemeClr val="tx1"/>
                </a:solidFill>
              </a:rPr>
              <a:t>do we present the </a:t>
            </a:r>
            <a:r>
              <a:rPr lang="en-US" dirty="0" smtClean="0">
                <a:solidFill>
                  <a:schemeClr val="tx1"/>
                </a:solidFill>
              </a:rPr>
              <a:t>message?</a:t>
            </a:r>
          </a:p>
          <a:p>
            <a:pPr marL="171450" indent="-171450">
              <a:buFont typeface="Arial" panose="020B0604020202020204" pitchFamily="34" charset="0"/>
              <a:buChar char="•"/>
            </a:pPr>
            <a:r>
              <a:rPr lang="en-US" dirty="0" smtClean="0">
                <a:solidFill>
                  <a:schemeClr val="tx1"/>
                </a:solidFill>
              </a:rPr>
              <a:t>How </a:t>
            </a:r>
            <a:r>
              <a:rPr lang="en-US" dirty="0">
                <a:solidFill>
                  <a:schemeClr val="tx1"/>
                </a:solidFill>
              </a:rPr>
              <a:t>do we effectively engage </a:t>
            </a:r>
            <a:r>
              <a:rPr lang="en-US" dirty="0" smtClean="0">
                <a:solidFill>
                  <a:schemeClr val="tx1"/>
                </a:solidFill>
              </a:rPr>
              <a:t>decision-makers?</a:t>
            </a:r>
            <a:endParaRPr lang="en-US" dirty="0">
              <a:solidFill>
                <a:schemeClr val="tx1"/>
              </a:solidFill>
            </a:endParaRPr>
          </a:p>
          <a:p>
            <a:pPr marL="171450" indent="-171450">
              <a:buFont typeface="Arial" panose="020B0604020202020204" pitchFamily="34" charset="0"/>
              <a:buChar char="•"/>
            </a:pPr>
            <a:r>
              <a:rPr lang="en-US" dirty="0" smtClean="0">
                <a:solidFill>
                  <a:schemeClr val="tx1"/>
                </a:solidFill>
              </a:rPr>
              <a:t>How </a:t>
            </a:r>
            <a:r>
              <a:rPr lang="en-US" dirty="0">
                <a:solidFill>
                  <a:schemeClr val="tx1"/>
                </a:solidFill>
              </a:rPr>
              <a:t>can we leverage </a:t>
            </a:r>
            <a:r>
              <a:rPr lang="en-US" dirty="0" smtClean="0">
                <a:solidFill>
                  <a:schemeClr val="tx1"/>
                </a:solidFill>
              </a:rPr>
              <a:t>existing </a:t>
            </a:r>
            <a:r>
              <a:rPr lang="en-US" dirty="0">
                <a:solidFill>
                  <a:schemeClr val="tx1"/>
                </a:solidFill>
              </a:rPr>
              <a:t>weather </a:t>
            </a:r>
            <a:r>
              <a:rPr lang="en-US" dirty="0" smtClean="0">
                <a:solidFill>
                  <a:schemeClr val="tx1"/>
                </a:solidFill>
              </a:rPr>
              <a:t>organizations?</a:t>
            </a:r>
            <a:endParaRPr lang="en-US" dirty="0">
              <a:solidFill>
                <a:schemeClr val="tx1"/>
              </a:solidFill>
            </a:endParaRPr>
          </a:p>
          <a:p>
            <a:pPr marL="171450" indent="-171450">
              <a:buFont typeface="Arial" panose="020B0604020202020204" pitchFamily="34" charset="0"/>
              <a:buChar char="•"/>
            </a:pPr>
            <a:r>
              <a:rPr lang="en-US" dirty="0">
                <a:solidFill>
                  <a:schemeClr val="tx1"/>
                </a:solidFill>
              </a:rPr>
              <a:t>What are the best </a:t>
            </a:r>
            <a:r>
              <a:rPr lang="en-US" dirty="0" smtClean="0">
                <a:solidFill>
                  <a:schemeClr val="tx1"/>
                </a:solidFill>
              </a:rPr>
              <a:t>venues? </a:t>
            </a:r>
          </a:p>
          <a:p>
            <a:pPr marL="171450" indent="-171450">
              <a:buFont typeface="Arial" panose="020B0604020202020204" pitchFamily="34" charset="0"/>
              <a:buChar char="•"/>
            </a:pPr>
            <a:r>
              <a:rPr lang="en-US" dirty="0" smtClean="0">
                <a:solidFill>
                  <a:schemeClr val="tx1"/>
                </a:solidFill>
              </a:rPr>
              <a:t>What level </a:t>
            </a:r>
            <a:r>
              <a:rPr lang="en-US" dirty="0">
                <a:solidFill>
                  <a:schemeClr val="tx1"/>
                </a:solidFill>
              </a:rPr>
              <a:t>of backup plan do we need in place</a:t>
            </a:r>
            <a:r>
              <a:rPr lang="en-US" dirty="0" smtClean="0">
                <a:solidFill>
                  <a:schemeClr val="tx1"/>
                </a:solidFill>
              </a:rPr>
              <a:t>?</a:t>
            </a:r>
            <a:endParaRPr lang="en-US" dirty="0">
              <a:solidFill>
                <a:schemeClr val="tx1"/>
              </a:solidFill>
            </a:endParaRPr>
          </a:p>
        </p:txBody>
      </p:sp>
    </p:spTree>
    <p:extLst>
      <p:ext uri="{BB962C8B-B14F-4D97-AF65-F5344CB8AC3E}">
        <p14:creationId xmlns:p14="http://schemas.microsoft.com/office/powerpoint/2010/main" val="318076535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44367</TotalTime>
  <Words>1366</Words>
  <Application>Microsoft Office PowerPoint</Application>
  <PresentationFormat>On-screen Show (16:9)</PresentationFormat>
  <Paragraphs>76</Paragraphs>
  <Slides>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MS PGothic</vt:lpstr>
      <vt:lpstr>MS PGothic</vt:lpstr>
      <vt:lpstr>Arial</vt:lpstr>
      <vt:lpstr>Default Design</vt:lpstr>
      <vt:lpstr>PowerPoint Presentation</vt:lpstr>
      <vt:lpstr>AccuWeather Background</vt:lpstr>
      <vt:lpstr>Allocation of Spectrum</vt:lpstr>
      <vt:lpstr>The Need For Data</vt:lpstr>
      <vt:lpstr>Key Questions</vt:lpstr>
    </vt:vector>
  </TitlesOfParts>
  <Company>AccuWeather,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Megan Vilitski</dc:creator>
  <cp:lastModifiedBy>Mike Steinberg</cp:lastModifiedBy>
  <cp:revision>1083</cp:revision>
  <cp:lastPrinted>2015-02-26T17:32:38Z</cp:lastPrinted>
  <dcterms:created xsi:type="dcterms:W3CDTF">2010-02-11T03:35:47Z</dcterms:created>
  <dcterms:modified xsi:type="dcterms:W3CDTF">2015-03-26T17:13:42Z</dcterms:modified>
</cp:coreProperties>
</file>