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95" r:id="rId3"/>
    <p:sldId id="305" r:id="rId4"/>
    <p:sldId id="302" r:id="rId5"/>
    <p:sldId id="300" r:id="rId6"/>
    <p:sldId id="299" r:id="rId7"/>
    <p:sldId id="297" r:id="rId8"/>
    <p:sldId id="303" r:id="rId9"/>
    <p:sldId id="301" r:id="rId10"/>
    <p:sldId id="304" r:id="rId11"/>
    <p:sldId id="306" r:id="rId12"/>
    <p:sldId id="298" r:id="rId13"/>
  </p:sldIdLst>
  <p:sldSz cx="9144000" cy="6858000" type="screen4x3"/>
  <p:notesSz cx="6858000" cy="90805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50"/>
    <a:srgbClr val="99CCFF"/>
    <a:srgbClr val="FF9999"/>
    <a:srgbClr val="819782"/>
    <a:srgbClr val="DFE5DF"/>
    <a:srgbClr val="032C4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29" autoAdjust="0"/>
    <p:restoredTop sz="85030" autoAdjust="0"/>
  </p:normalViewPr>
  <p:slideViewPr>
    <p:cSldViewPr snapToGrid="0">
      <p:cViewPr varScale="1">
        <p:scale>
          <a:sx n="63" d="100"/>
          <a:sy n="63" d="100"/>
        </p:scale>
        <p:origin x="-750" y="-102"/>
      </p:cViewPr>
      <p:guideLst>
        <p:guide orient="horz" pos="2160"/>
        <p:guide pos="2880"/>
      </p:guideLst>
    </p:cSldViewPr>
  </p:slid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402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4025"/>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350ABC4-9E3A-44E5-BDB7-C87A937F407B}" type="datetimeFigureOut">
              <a:rPr lang="en-US"/>
              <a:pPr>
                <a:defRPr/>
              </a:pPr>
              <a:t>11/4/2009</a:t>
            </a:fld>
            <a:endParaRPr lang="en-US" dirty="0"/>
          </a:p>
        </p:txBody>
      </p:sp>
      <p:sp>
        <p:nvSpPr>
          <p:cNvPr id="4" name="Slide Image Placeholder 3"/>
          <p:cNvSpPr>
            <a:spLocks noGrp="1" noRot="1" noChangeAspect="1"/>
          </p:cNvSpPr>
          <p:nvPr>
            <p:ph type="sldImg" idx="2"/>
          </p:nvPr>
        </p:nvSpPr>
        <p:spPr>
          <a:xfrm>
            <a:off x="1158875" y="681038"/>
            <a:ext cx="4540250" cy="3405187"/>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13238"/>
            <a:ext cx="5486400" cy="4086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24888"/>
            <a:ext cx="2971800" cy="45402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24888"/>
            <a:ext cx="2971800" cy="454025"/>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E06ED120-4790-4A95-939B-CF52C48DC57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E7974440-A224-48BF-B1C6-6E28353293CA}"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45501700-06CB-4968-8A1B-62624B7A075F}"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4A398BC1-CF93-4609-B3C2-CE57B88BACAA}"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F3509D26-D3AC-46CF-BE81-42D8C33912EC}" type="slidenum">
              <a:rPr lang="en-US" smtClean="0"/>
              <a:pPr>
                <a:defRPr/>
              </a:pPr>
              <a:t>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F0DE6BAC-7232-47FE-B3A6-70672E480FEF}" type="slidenum">
              <a:rPr lang="en-US" smtClean="0"/>
              <a:pPr>
                <a:defRPr/>
              </a:pPr>
              <a:t>12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1" name="Title 1"/>
          <p:cNvSpPr>
            <a:spLocks noGrp="1"/>
          </p:cNvSpPr>
          <p:nvPr>
            <p:ph type="ctrTitle"/>
          </p:nvPr>
        </p:nvSpPr>
        <p:spPr>
          <a:xfrm>
            <a:off x="685800" y="2130425"/>
            <a:ext cx="7772400" cy="1470025"/>
          </a:xfrm>
        </p:spPr>
        <p:txBody>
          <a:bodyPr/>
          <a:lstStyle>
            <a:lvl1pPr algn="ctr">
              <a:defRPr sz="3400">
                <a:solidFill>
                  <a:schemeClr val="tx2"/>
                </a:solidFill>
              </a:defRPr>
            </a:lvl1pPr>
          </a:lstStyle>
          <a:p>
            <a:r>
              <a:rPr lang="en-US" smtClean="0"/>
              <a:t>Click to edit Master title style</a:t>
            </a:r>
            <a:endParaRPr lang="en-US" dirty="0"/>
          </a:p>
        </p:txBody>
      </p:sp>
      <p:sp>
        <p:nvSpPr>
          <p:cNvPr id="12" name="Subtitle 2"/>
          <p:cNvSpPr>
            <a:spLocks noGrp="1"/>
          </p:cNvSpPr>
          <p:nvPr>
            <p:ph type="subTitle" idx="1"/>
          </p:nvPr>
        </p:nvSpPr>
        <p:spPr>
          <a:xfrm>
            <a:off x="1371600" y="3886200"/>
            <a:ext cx="6400800" cy="1752600"/>
          </a:xfrm>
        </p:spPr>
        <p:txBody>
          <a:bodyPr/>
          <a:lstStyle>
            <a:lvl1pPr marL="0" indent="0" algn="ctr">
              <a:buNone/>
              <a:defRPr b="1">
                <a:solidFill>
                  <a:schemeClr val="accent3">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235486"/>
            <a:ext cx="8534400" cy="50891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0"/>
            <a:ext cx="2057400" cy="4602163"/>
          </a:xfrm>
        </p:spPr>
        <p:txBody>
          <a:bodyPr vert="eaVert"/>
          <a:lstStyle>
            <a:lvl1pPr>
              <a:defRPr>
                <a:solidFill>
                  <a:schemeClr val="accent1">
                    <a:lumMod val="50000"/>
                  </a:schemeClr>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524000"/>
            <a:ext cx="6019800" cy="4602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04800" y="1088904"/>
            <a:ext cx="8534400" cy="5137393"/>
          </a:xfrm>
        </p:spPr>
        <p:txBody>
          <a:bodyPr/>
          <a:lstStyle>
            <a:lvl1pPr>
              <a:spcBef>
                <a:spcPts val="500"/>
              </a:spcBef>
              <a:spcAft>
                <a:spcPts val="300"/>
              </a:spcAft>
              <a:defRPr/>
            </a:lvl1pPr>
            <a:lvl2pPr>
              <a:spcBef>
                <a:spcPts val="500"/>
              </a:spcBef>
              <a:spcAft>
                <a:spcPts val="300"/>
              </a:spcAft>
              <a:defRPr sz="2000"/>
            </a:lvl2pPr>
            <a:lvl3pPr>
              <a:spcBef>
                <a:spcPts val="500"/>
              </a:spcBef>
              <a:spcAft>
                <a:spcPts val="300"/>
              </a:spcAft>
              <a:defRPr/>
            </a:lvl3pPr>
            <a:lvl4pPr>
              <a:spcBef>
                <a:spcPts val="500"/>
              </a:spcBef>
              <a:spcAft>
                <a:spcPts val="300"/>
              </a:spcAft>
              <a:defRPr/>
            </a:lvl4pPr>
            <a:lvl5pPr>
              <a:spcBef>
                <a:spcPts val="500"/>
              </a:spcBef>
              <a:spcAft>
                <a:spcPts val="30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Title 1"/>
          <p:cNvSpPr>
            <a:spLocks noGrp="1"/>
          </p:cNvSpPr>
          <p:nvPr>
            <p:ph type="title"/>
          </p:nvPr>
        </p:nvSpPr>
        <p:spPr>
          <a:xfrm>
            <a:off x="713721" y="2431411"/>
            <a:ext cx="7772400" cy="762000"/>
          </a:xfrm>
        </p:spPr>
        <p:txBody>
          <a:bodyPr>
            <a:normAutofit/>
          </a:bodyPr>
          <a:lstStyle>
            <a:lvl1pPr algn="ctr">
              <a:defRPr sz="2800" b="1" cap="all">
                <a:solidFill>
                  <a:schemeClr val="tx2"/>
                </a:solidFill>
              </a:defRPr>
            </a:lvl1pPr>
          </a:lstStyle>
          <a:p>
            <a:r>
              <a:rPr lang="en-US" smtClean="0"/>
              <a:t>Click to edit Master title style</a:t>
            </a:r>
            <a:endParaRPr lang="en-US" dirty="0"/>
          </a:p>
        </p:txBody>
      </p:sp>
      <p:sp>
        <p:nvSpPr>
          <p:cNvPr id="6" name="Text Placeholder 2"/>
          <p:cNvSpPr>
            <a:spLocks noGrp="1"/>
          </p:cNvSpPr>
          <p:nvPr>
            <p:ph type="body" idx="1"/>
          </p:nvPr>
        </p:nvSpPr>
        <p:spPr>
          <a:xfrm>
            <a:off x="706740" y="4083972"/>
            <a:ext cx="7772400" cy="1752600"/>
          </a:xfrm>
        </p:spPr>
        <p:txBody>
          <a:bodyPr anchor="ctr">
            <a:normAutofit/>
          </a:bodyPr>
          <a:lstStyle>
            <a:lvl1pPr marL="0" indent="0" algn="ctr">
              <a:spcAft>
                <a:spcPts val="800"/>
              </a:spcAft>
              <a:buNone/>
              <a:defRPr sz="2400" b="1">
                <a:solidFill>
                  <a:schemeClr val="accent3">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713720" y="3189304"/>
            <a:ext cx="7772400" cy="656751"/>
          </a:xfrm>
        </p:spPr>
        <p:txBody>
          <a:bodyPr anchor="ctr">
            <a:normAutofit/>
          </a:bodyPr>
          <a:lstStyle>
            <a:lvl1pPr marL="0" indent="0" algn="ctr">
              <a:spcAft>
                <a:spcPts val="800"/>
              </a:spcAft>
              <a:buNone/>
              <a:defRPr sz="2400" b="1">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207566"/>
            <a:ext cx="4191000" cy="50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1207566"/>
            <a:ext cx="4419600" cy="50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28600" y="1198338"/>
            <a:ext cx="42687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8600" y="1842760"/>
            <a:ext cx="4268788" cy="428340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198338"/>
            <a:ext cx="42703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842760"/>
            <a:ext cx="4270375" cy="428340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8141" y="1222105"/>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1228507"/>
            <a:ext cx="5111750" cy="503725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498895"/>
            <a:ext cx="3008313" cy="376686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523999"/>
            <a:ext cx="5486400" cy="32035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8"/>
          <p:cNvGrpSpPr>
            <a:grpSpLocks/>
          </p:cNvGrpSpPr>
          <p:nvPr/>
        </p:nvGrpSpPr>
        <p:grpSpPr bwMode="auto">
          <a:xfrm>
            <a:off x="0" y="0"/>
            <a:ext cx="9144000" cy="984250"/>
            <a:chOff x="0" y="0"/>
            <a:chExt cx="9144000" cy="984201"/>
          </a:xfrm>
        </p:grpSpPr>
        <p:sp>
          <p:nvSpPr>
            <p:cNvPr id="15" name="Rectangle 14"/>
            <p:cNvSpPr/>
            <p:nvPr/>
          </p:nvSpPr>
          <p:spPr>
            <a:xfrm>
              <a:off x="0" y="754025"/>
              <a:ext cx="9144000" cy="230176"/>
            </a:xfrm>
            <a:prstGeom prst="rect">
              <a:avLst/>
            </a:prstGeom>
            <a:gradFill flip="none" rotWithShape="1">
              <a:gsLst>
                <a:gs pos="20000">
                  <a:srgbClr val="003350"/>
                </a:gs>
                <a:gs pos="50000">
                  <a:schemeClr val="accent3">
                    <a:lumMod val="75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036" name="Picture 15" descr="ppt_swf_banner.png"/>
            <p:cNvPicPr>
              <a:picLocks noChangeAspect="1"/>
            </p:cNvPicPr>
            <p:nvPr/>
          </p:nvPicPr>
          <p:blipFill>
            <a:blip r:embed="rId13"/>
            <a:srcRect/>
            <a:stretch>
              <a:fillRect/>
            </a:stretch>
          </p:blipFill>
          <p:spPr bwMode="auto">
            <a:xfrm>
              <a:off x="0" y="0"/>
              <a:ext cx="9144000" cy="760479"/>
            </a:xfrm>
            <a:prstGeom prst="rect">
              <a:avLst/>
            </a:prstGeom>
            <a:noFill/>
            <a:ln w="9525">
              <a:noFill/>
              <a:miter lim="800000"/>
              <a:headEnd/>
              <a:tailEnd/>
            </a:ln>
          </p:spPr>
        </p:pic>
      </p:grpSp>
      <p:sp>
        <p:nvSpPr>
          <p:cNvPr id="1027" name="Title Placeholder 1"/>
          <p:cNvSpPr>
            <a:spLocks noGrp="1"/>
          </p:cNvSpPr>
          <p:nvPr>
            <p:ph type="title"/>
          </p:nvPr>
        </p:nvSpPr>
        <p:spPr bwMode="auto">
          <a:xfrm>
            <a:off x="1309688" y="90488"/>
            <a:ext cx="7723187" cy="5873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304800" y="1036638"/>
            <a:ext cx="8534400" cy="5287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7" name="Rectangle 16"/>
          <p:cNvSpPr/>
          <p:nvPr/>
        </p:nvSpPr>
        <p:spPr bwMode="auto">
          <a:xfrm>
            <a:off x="0" y="6534150"/>
            <a:ext cx="9144000" cy="323850"/>
          </a:xfrm>
          <a:prstGeom prst="rect">
            <a:avLst/>
          </a:prstGeom>
          <a:solidFill>
            <a:srgbClr val="DFE5DF"/>
          </a:solidFill>
          <a:ln>
            <a:solidFill>
              <a:srgbClr val="DFE5D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Rectangle 17"/>
          <p:cNvSpPr/>
          <p:nvPr/>
        </p:nvSpPr>
        <p:spPr bwMode="auto">
          <a:xfrm>
            <a:off x="0" y="6389688"/>
            <a:ext cx="9144000" cy="150812"/>
          </a:xfrm>
          <a:prstGeom prst="rect">
            <a:avLst/>
          </a:prstGeom>
          <a:gradFill>
            <a:gsLst>
              <a:gs pos="0">
                <a:schemeClr val="bg1"/>
              </a:gs>
              <a:gs pos="62000">
                <a:srgbClr val="DFE5D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TextBox 7"/>
          <p:cNvSpPr txBox="1"/>
          <p:nvPr/>
        </p:nvSpPr>
        <p:spPr>
          <a:xfrm>
            <a:off x="5614988" y="641350"/>
            <a:ext cx="3363912" cy="276225"/>
          </a:xfrm>
          <a:prstGeom prst="rect">
            <a:avLst/>
          </a:prstGeom>
          <a:noFill/>
        </p:spPr>
        <p:txBody>
          <a:bodyPr wrap="none">
            <a:spAutoFit/>
          </a:bodyPr>
          <a:lstStyle/>
          <a:p>
            <a:pPr algn="ctr" fontAlgn="auto">
              <a:spcBef>
                <a:spcPts val="0"/>
              </a:spcBef>
              <a:spcAft>
                <a:spcPts val="0"/>
              </a:spcAft>
              <a:defRPr/>
            </a:pPr>
            <a:r>
              <a:rPr lang="en-US" sz="1200" i="1" dirty="0">
                <a:solidFill>
                  <a:schemeClr val="bg1"/>
                </a:solidFill>
                <a:latin typeface="+mn-lt"/>
              </a:rPr>
              <a:t>Promoting Cooperative Solutions for Space Security</a:t>
            </a:r>
          </a:p>
        </p:txBody>
      </p:sp>
      <p:sp>
        <p:nvSpPr>
          <p:cNvPr id="12" name="Slide Number Placeholder 5"/>
          <p:cNvSpPr txBox="1">
            <a:spLocks/>
          </p:cNvSpPr>
          <p:nvPr/>
        </p:nvSpPr>
        <p:spPr>
          <a:xfrm>
            <a:off x="4240213" y="6505575"/>
            <a:ext cx="533400" cy="288925"/>
          </a:xfrm>
          <a:prstGeom prst="rect">
            <a:avLst/>
          </a:prstGeom>
        </p:spPr>
        <p:txBody>
          <a:bodyPr anchor="ctr"/>
          <a:lstStyle>
            <a:lvl1pPr algn="ctr" fontAlgn="auto">
              <a:spcBef>
                <a:spcPts val="0"/>
              </a:spcBef>
              <a:spcAft>
                <a:spcPts val="0"/>
              </a:spcAft>
              <a:defRPr sz="1200" b="1">
                <a:solidFill>
                  <a:schemeClr val="accent3">
                    <a:lumMod val="50000"/>
                  </a:schemeClr>
                </a:solidFill>
                <a:latin typeface="+mn-lt"/>
                <a:cs typeface="+mn-cs"/>
              </a:defRPr>
            </a:lvl1pPr>
          </a:lstStyle>
          <a:p>
            <a:pPr>
              <a:defRPr/>
            </a:pPr>
            <a:fld id="{BA455463-70BD-4A9C-88A2-CF2B86F04A8D}" type="slidenum">
              <a:rPr lang="en-US" smtClean="0"/>
              <a:pPr>
                <a:defRPr/>
              </a:pPr>
              <a:t>‹#›</a:t>
            </a:fld>
            <a:endParaRPr lang="en-US" dirty="0"/>
          </a:p>
        </p:txBody>
      </p:sp>
      <p:sp>
        <p:nvSpPr>
          <p:cNvPr id="13" name="TextBox 12"/>
          <p:cNvSpPr txBox="1"/>
          <p:nvPr/>
        </p:nvSpPr>
        <p:spPr>
          <a:xfrm>
            <a:off x="290513" y="6507163"/>
            <a:ext cx="2351087" cy="276225"/>
          </a:xfrm>
          <a:prstGeom prst="rect">
            <a:avLst/>
          </a:prstGeom>
          <a:noFill/>
        </p:spPr>
        <p:txBody>
          <a:bodyPr wrap="none">
            <a:spAutoFit/>
          </a:bodyPr>
          <a:lstStyle/>
          <a:p>
            <a:pPr algn="ctr" fontAlgn="auto">
              <a:spcBef>
                <a:spcPts val="0"/>
              </a:spcBef>
              <a:spcAft>
                <a:spcPts val="0"/>
              </a:spcAft>
              <a:defRPr/>
            </a:pPr>
            <a:r>
              <a:rPr lang="en-US" sz="1200" b="1" i="1" dirty="0">
                <a:solidFill>
                  <a:schemeClr val="accent1">
                    <a:lumMod val="50000"/>
                  </a:schemeClr>
                </a:solidFill>
                <a:latin typeface="+mn-lt"/>
              </a:rPr>
              <a:t>www.SecureWorldFoundation.org</a:t>
            </a:r>
          </a:p>
        </p:txBody>
      </p:sp>
      <p:sp>
        <p:nvSpPr>
          <p:cNvPr id="14" name="TextBox 13"/>
          <p:cNvSpPr txBox="1"/>
          <p:nvPr/>
        </p:nvSpPr>
        <p:spPr>
          <a:xfrm>
            <a:off x="4930775" y="6518275"/>
            <a:ext cx="3978275" cy="261938"/>
          </a:xfrm>
          <a:prstGeom prst="rect">
            <a:avLst/>
          </a:prstGeom>
          <a:noFill/>
        </p:spPr>
        <p:txBody>
          <a:bodyPr>
            <a:spAutoFit/>
          </a:bodyPr>
          <a:lstStyle/>
          <a:p>
            <a:pPr algn="r" fontAlgn="auto">
              <a:spcBef>
                <a:spcPts val="0"/>
              </a:spcBef>
              <a:spcAft>
                <a:spcPts val="0"/>
              </a:spcAft>
              <a:defRPr/>
            </a:pPr>
            <a:r>
              <a:rPr lang="en-US" sz="1100" b="1" i="1" dirty="0">
                <a:solidFill>
                  <a:schemeClr val="accent1">
                    <a:lumMod val="50000"/>
                  </a:schemeClr>
                </a:solidFill>
                <a:latin typeface="+mn-lt"/>
              </a:rPr>
              <a:t>&lt;event name and date&gt;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r" rtl="0" fontAlgn="base">
        <a:spcBef>
          <a:spcPct val="0"/>
        </a:spcBef>
        <a:spcAft>
          <a:spcPct val="0"/>
        </a:spcAft>
        <a:defRPr sz="2800" b="1" kern="1200">
          <a:solidFill>
            <a:schemeClr val="bg1"/>
          </a:solidFill>
          <a:latin typeface="+mj-lt"/>
          <a:ea typeface="+mj-ea"/>
          <a:cs typeface="+mj-cs"/>
        </a:defRPr>
      </a:lvl1pPr>
      <a:lvl2pPr algn="r" rtl="0" fontAlgn="base">
        <a:spcBef>
          <a:spcPct val="0"/>
        </a:spcBef>
        <a:spcAft>
          <a:spcPct val="0"/>
        </a:spcAft>
        <a:defRPr sz="2800" b="1">
          <a:solidFill>
            <a:schemeClr val="bg1"/>
          </a:solidFill>
          <a:latin typeface="Calibri" pitchFamily="34" charset="0"/>
        </a:defRPr>
      </a:lvl2pPr>
      <a:lvl3pPr algn="r" rtl="0" fontAlgn="base">
        <a:spcBef>
          <a:spcPct val="0"/>
        </a:spcBef>
        <a:spcAft>
          <a:spcPct val="0"/>
        </a:spcAft>
        <a:defRPr sz="2800" b="1">
          <a:solidFill>
            <a:schemeClr val="bg1"/>
          </a:solidFill>
          <a:latin typeface="Calibri" pitchFamily="34" charset="0"/>
        </a:defRPr>
      </a:lvl3pPr>
      <a:lvl4pPr algn="r" rtl="0" fontAlgn="base">
        <a:spcBef>
          <a:spcPct val="0"/>
        </a:spcBef>
        <a:spcAft>
          <a:spcPct val="0"/>
        </a:spcAft>
        <a:defRPr sz="2800" b="1">
          <a:solidFill>
            <a:schemeClr val="bg1"/>
          </a:solidFill>
          <a:latin typeface="Calibri" pitchFamily="34" charset="0"/>
        </a:defRPr>
      </a:lvl4pPr>
      <a:lvl5pPr algn="r" rtl="0" fontAlgn="base">
        <a:spcBef>
          <a:spcPct val="0"/>
        </a:spcBef>
        <a:spcAft>
          <a:spcPct val="0"/>
        </a:spcAft>
        <a:defRPr sz="2800" b="1">
          <a:solidFill>
            <a:schemeClr val="bg1"/>
          </a:solidFill>
          <a:latin typeface="Calibri" pitchFamily="34" charset="0"/>
        </a:defRPr>
      </a:lvl5pPr>
      <a:lvl6pPr marL="457200" algn="ctr" rtl="0" eaLnBrk="1" fontAlgn="base" hangingPunct="1">
        <a:spcBef>
          <a:spcPct val="0"/>
        </a:spcBef>
        <a:spcAft>
          <a:spcPct val="0"/>
        </a:spcAft>
        <a:defRPr sz="4400">
          <a:solidFill>
            <a:srgbClr val="254061"/>
          </a:solidFill>
          <a:latin typeface="Calibri" pitchFamily="34" charset="0"/>
        </a:defRPr>
      </a:lvl6pPr>
      <a:lvl7pPr marL="914400" algn="ctr" rtl="0" eaLnBrk="1" fontAlgn="base" hangingPunct="1">
        <a:spcBef>
          <a:spcPct val="0"/>
        </a:spcBef>
        <a:spcAft>
          <a:spcPct val="0"/>
        </a:spcAft>
        <a:defRPr sz="4400">
          <a:solidFill>
            <a:srgbClr val="254061"/>
          </a:solidFill>
          <a:latin typeface="Calibri" pitchFamily="34" charset="0"/>
        </a:defRPr>
      </a:lvl7pPr>
      <a:lvl8pPr marL="1371600" algn="ctr" rtl="0" eaLnBrk="1" fontAlgn="base" hangingPunct="1">
        <a:spcBef>
          <a:spcPct val="0"/>
        </a:spcBef>
        <a:spcAft>
          <a:spcPct val="0"/>
        </a:spcAft>
        <a:defRPr sz="4400">
          <a:solidFill>
            <a:srgbClr val="254061"/>
          </a:solidFill>
          <a:latin typeface="Calibri" pitchFamily="34" charset="0"/>
        </a:defRPr>
      </a:lvl8pPr>
      <a:lvl9pPr marL="1828800" algn="ctr" rtl="0" eaLnBrk="1" fontAlgn="base" hangingPunct="1">
        <a:spcBef>
          <a:spcPct val="0"/>
        </a:spcBef>
        <a:spcAft>
          <a:spcPct val="0"/>
        </a:spcAft>
        <a:defRPr sz="4400">
          <a:solidFill>
            <a:srgbClr val="254061"/>
          </a:solidFill>
          <a:latin typeface="Calibri" pitchFamily="34" charset="0"/>
        </a:defRPr>
      </a:lvl9pPr>
    </p:titleStyle>
    <p:bodyStyle>
      <a:lvl1pPr marL="342900" indent="-342900" algn="l" rtl="0" fontAlgn="base">
        <a:spcBef>
          <a:spcPct val="20000"/>
        </a:spcBef>
        <a:spcAft>
          <a:spcPct val="0"/>
        </a:spcAft>
        <a:buFont typeface="Arial" charset="0"/>
        <a:buChar char="•"/>
        <a:defRPr sz="2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0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bw@swfound.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Brian.weeden@gmail.com"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2"/>
          <p:cNvSpPr>
            <a:spLocks noGrp="1"/>
          </p:cNvSpPr>
          <p:nvPr>
            <p:ph type="ctrTitle"/>
          </p:nvPr>
        </p:nvSpPr>
        <p:spPr>
          <a:xfrm>
            <a:off x="693738" y="2197100"/>
            <a:ext cx="7772400" cy="1470025"/>
          </a:xfrm>
        </p:spPr>
        <p:txBody>
          <a:bodyPr/>
          <a:lstStyle/>
          <a:p>
            <a:r>
              <a:rPr lang="en-US" dirty="0" smtClean="0"/>
              <a:t>Is Current International Humanitarian Law Sufficient to Regulate a Potential Conflict in Outer Space? </a:t>
            </a:r>
          </a:p>
        </p:txBody>
      </p:sp>
      <p:sp>
        <p:nvSpPr>
          <p:cNvPr id="2052" name="Subtitle 3"/>
          <p:cNvSpPr>
            <a:spLocks noGrp="1"/>
          </p:cNvSpPr>
          <p:nvPr>
            <p:ph type="subTitle" idx="1"/>
          </p:nvPr>
        </p:nvSpPr>
        <p:spPr/>
        <p:txBody>
          <a:bodyPr/>
          <a:lstStyle/>
          <a:p>
            <a:pPr>
              <a:defRPr/>
            </a:pPr>
            <a:r>
              <a:rPr lang="en-US" sz="1800" dirty="0" smtClean="0"/>
              <a:t>Ben Baseley-Walker,</a:t>
            </a:r>
          </a:p>
          <a:p>
            <a:pPr>
              <a:defRPr/>
            </a:pPr>
            <a:r>
              <a:rPr lang="en-US" sz="1800" dirty="0" smtClean="0"/>
              <a:t>Legal and Policy Advisor, Secure World Foundation</a:t>
            </a:r>
          </a:p>
          <a:p>
            <a:pPr>
              <a:defRPr/>
            </a:pPr>
            <a:r>
              <a:rPr lang="en-US" sz="1800" dirty="0" smtClean="0">
                <a:hlinkClick r:id="rId3"/>
              </a:rPr>
              <a:t>bbw@swfound.org</a:t>
            </a:r>
            <a:endParaRPr lang="en-US" sz="1800" dirty="0" smtClean="0"/>
          </a:p>
          <a:p>
            <a:pPr>
              <a:defRPr/>
            </a:pPr>
            <a:r>
              <a:rPr lang="en-US" sz="1800" dirty="0" smtClean="0"/>
              <a:t>+1-202-255-2153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Conclusions</a:t>
            </a:r>
            <a:endParaRPr lang="en-GB" smtClean="0"/>
          </a:p>
        </p:txBody>
      </p:sp>
      <p:sp>
        <p:nvSpPr>
          <p:cNvPr id="11267" name="Content Placeholder 2"/>
          <p:cNvSpPr>
            <a:spLocks noGrp="1"/>
          </p:cNvSpPr>
          <p:nvPr>
            <p:ph idx="1"/>
          </p:nvPr>
        </p:nvSpPr>
        <p:spPr>
          <a:xfrm>
            <a:off x="304800" y="1135063"/>
            <a:ext cx="8534400" cy="5137150"/>
          </a:xfrm>
        </p:spPr>
        <p:txBody>
          <a:bodyPr/>
          <a:lstStyle/>
          <a:p>
            <a:r>
              <a:rPr lang="en-US" dirty="0" smtClean="0"/>
              <a:t>Crucial to begin academic and political thinking process on this issue</a:t>
            </a:r>
          </a:p>
          <a:p>
            <a:pPr lvl="1"/>
            <a:r>
              <a:rPr lang="en-US" dirty="0" smtClean="0"/>
              <a:t>Through discussion, legitimacy?</a:t>
            </a:r>
          </a:p>
          <a:p>
            <a:pPr lvl="1">
              <a:buFont typeface="Arial" charset="0"/>
              <a:buNone/>
            </a:pPr>
            <a:endParaRPr lang="en-US" dirty="0" smtClean="0"/>
          </a:p>
          <a:p>
            <a:r>
              <a:rPr lang="en-US" dirty="0" smtClean="0"/>
              <a:t>Importance of legal parameters, should the global community find itself in a space conflict situation</a:t>
            </a:r>
          </a:p>
          <a:p>
            <a:endParaRPr lang="en-US" dirty="0" smtClean="0"/>
          </a:p>
          <a:p>
            <a:r>
              <a:rPr lang="en-US" dirty="0" smtClean="0"/>
              <a:t>Key to bear in mind that space is truly global environment with profound national security implications</a:t>
            </a:r>
          </a:p>
          <a:p>
            <a:pPr lvl="1"/>
            <a:r>
              <a:rPr lang="en-US" dirty="0" smtClean="0"/>
              <a:t>As a result, importance to approach such a question from a multilateral standpoint.</a:t>
            </a:r>
          </a:p>
          <a:p>
            <a:endParaRPr lang="en-US" dirty="0" smtClean="0"/>
          </a:p>
          <a:p>
            <a:pPr lvl="1"/>
            <a:endParaRPr lang="en-GB"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for Further Work</a:t>
            </a:r>
            <a:endParaRPr lang="en-GB" dirty="0"/>
          </a:p>
        </p:txBody>
      </p:sp>
      <p:sp>
        <p:nvSpPr>
          <p:cNvPr id="3" name="Content Placeholder 2"/>
          <p:cNvSpPr>
            <a:spLocks noGrp="1"/>
          </p:cNvSpPr>
          <p:nvPr>
            <p:ph idx="1"/>
          </p:nvPr>
        </p:nvSpPr>
        <p:spPr/>
        <p:txBody>
          <a:bodyPr/>
          <a:lstStyle/>
          <a:p>
            <a:r>
              <a:rPr lang="en-US" dirty="0" smtClean="0"/>
              <a:t>Key conclusions:</a:t>
            </a:r>
          </a:p>
          <a:p>
            <a:endParaRPr lang="en-US" dirty="0" smtClean="0"/>
          </a:p>
          <a:p>
            <a:pPr lvl="1"/>
            <a:r>
              <a:rPr lang="en-US" dirty="0" smtClean="0"/>
              <a:t>Need for definitions </a:t>
            </a:r>
          </a:p>
          <a:p>
            <a:pPr lvl="2"/>
            <a:r>
              <a:rPr lang="en-US" dirty="0" smtClean="0"/>
              <a:t> what is proportional is space?</a:t>
            </a:r>
          </a:p>
          <a:p>
            <a:pPr lvl="2"/>
            <a:r>
              <a:rPr lang="en-US" dirty="0" smtClean="0"/>
              <a:t>Are there established codes of behavior that have been developed at this point?</a:t>
            </a:r>
          </a:p>
          <a:p>
            <a:pPr lvl="2"/>
            <a:r>
              <a:rPr lang="en-US" dirty="0" smtClean="0"/>
              <a:t>How military is a dual use object?</a:t>
            </a:r>
          </a:p>
          <a:p>
            <a:pPr lvl="3"/>
            <a:r>
              <a:rPr lang="en-US" dirty="0" smtClean="0"/>
              <a:t>Commercial satellites transmitting military communications signals</a:t>
            </a:r>
          </a:p>
          <a:p>
            <a:pPr lvl="2"/>
            <a:r>
              <a:rPr lang="en-US" dirty="0" smtClean="0"/>
              <a:t>How much can the loss of space capabilities affect a populace?</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4"/>
          <p:cNvSpPr>
            <a:spLocks noGrp="1"/>
          </p:cNvSpPr>
          <p:nvPr>
            <p:ph type="ctrTitle"/>
          </p:nvPr>
        </p:nvSpPr>
        <p:spPr>
          <a:xfrm>
            <a:off x="663575" y="2108200"/>
            <a:ext cx="7772400" cy="1470025"/>
          </a:xfrm>
        </p:spPr>
        <p:txBody>
          <a:bodyPr/>
          <a:lstStyle/>
          <a:p>
            <a:r>
              <a:rPr lang="en-US" sz="4000" smtClean="0"/>
              <a:t>Many Thanks</a:t>
            </a:r>
            <a:br>
              <a:rPr lang="en-US" sz="4000" smtClean="0"/>
            </a:br>
            <a:r>
              <a:rPr lang="en-US" sz="2000" i="1" smtClean="0"/>
              <a:t>bbw@swfound.org</a:t>
            </a:r>
            <a:endParaRPr lang="en-US" sz="4000" smtClean="0"/>
          </a:p>
        </p:txBody>
      </p:sp>
      <p:sp>
        <p:nvSpPr>
          <p:cNvPr id="6" name="Subtitle 5"/>
          <p:cNvSpPr>
            <a:spLocks noGrp="1"/>
          </p:cNvSpPr>
          <p:nvPr>
            <p:ph type="subTitle" idx="1"/>
          </p:nvPr>
        </p:nvSpPr>
        <p:spPr>
          <a:xfrm>
            <a:off x="1371600" y="3506788"/>
            <a:ext cx="6400800" cy="2132012"/>
          </a:xfrm>
        </p:spPr>
        <p:txBody>
          <a:bodyPr/>
          <a:lstStyle/>
          <a:p>
            <a:pPr>
              <a:spcBef>
                <a:spcPts val="0"/>
              </a:spcBef>
              <a:defRPr/>
            </a:pPr>
            <a:endParaRPr lang="en-US" dirty="0" smtClean="0">
              <a:hlinkClick r:id="rId3"/>
            </a:endParaRPr>
          </a:p>
          <a:p>
            <a:pPr>
              <a:spcBef>
                <a:spcPts val="0"/>
              </a:spcBef>
              <a:defRPr/>
            </a:pPr>
            <a:endParaRPr lang="en-US" dirty="0" smtClean="0">
              <a:hlinkClick r:id="rId3"/>
            </a:endParaRPr>
          </a:p>
          <a:p>
            <a:pPr>
              <a:spcBef>
                <a:spcPts val="0"/>
              </a:spcBef>
              <a:defRPr/>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5"/>
          <p:cNvSpPr>
            <a:spLocks noGrp="1"/>
          </p:cNvSpPr>
          <p:nvPr>
            <p:ph type="title"/>
          </p:nvPr>
        </p:nvSpPr>
        <p:spPr/>
        <p:txBody>
          <a:bodyPr/>
          <a:lstStyle/>
          <a:p>
            <a:r>
              <a:rPr lang="en-US" smtClean="0"/>
              <a:t>Overview</a:t>
            </a:r>
          </a:p>
        </p:txBody>
      </p:sp>
      <p:sp>
        <p:nvSpPr>
          <p:cNvPr id="3075" name="Content Placeholder 6"/>
          <p:cNvSpPr>
            <a:spLocks noGrp="1"/>
          </p:cNvSpPr>
          <p:nvPr>
            <p:ph idx="1"/>
          </p:nvPr>
        </p:nvSpPr>
        <p:spPr>
          <a:xfrm>
            <a:off x="304800" y="1089025"/>
            <a:ext cx="8534400" cy="5137150"/>
          </a:xfrm>
        </p:spPr>
        <p:txBody>
          <a:bodyPr/>
          <a:lstStyle/>
          <a:p>
            <a:r>
              <a:rPr lang="en-US" dirty="0" smtClean="0"/>
              <a:t>International Law 101</a:t>
            </a:r>
          </a:p>
          <a:p>
            <a:pPr>
              <a:buFont typeface="Arial" charset="0"/>
              <a:buNone/>
            </a:pPr>
            <a:endParaRPr lang="en-US" dirty="0" smtClean="0"/>
          </a:p>
          <a:p>
            <a:r>
              <a:rPr lang="en-US" dirty="0" smtClean="0"/>
              <a:t>Foundations</a:t>
            </a:r>
          </a:p>
          <a:p>
            <a:pPr>
              <a:buFont typeface="Arial" charset="0"/>
              <a:buNone/>
            </a:pPr>
            <a:endParaRPr lang="en-US" dirty="0" smtClean="0"/>
          </a:p>
          <a:p>
            <a:r>
              <a:rPr lang="en-US" dirty="0" smtClean="0"/>
              <a:t>Jus ad bellum/ jus in </a:t>
            </a:r>
            <a:r>
              <a:rPr lang="en-US" dirty="0" err="1" smtClean="0"/>
              <a:t>bello</a:t>
            </a:r>
            <a:endParaRPr lang="en-US" dirty="0" smtClean="0"/>
          </a:p>
          <a:p>
            <a:endParaRPr lang="en-US" dirty="0" smtClean="0"/>
          </a:p>
          <a:p>
            <a:r>
              <a:rPr lang="en-US" dirty="0" smtClean="0"/>
              <a:t>General Principles</a:t>
            </a:r>
          </a:p>
          <a:p>
            <a:endParaRPr lang="en-US" dirty="0" smtClean="0"/>
          </a:p>
          <a:p>
            <a:r>
              <a:rPr lang="en-US" dirty="0" smtClean="0"/>
              <a:t>The Application to Space</a:t>
            </a:r>
          </a:p>
          <a:p>
            <a:endParaRPr lang="en-US" dirty="0" smtClean="0"/>
          </a:p>
          <a:p>
            <a:r>
              <a:rPr lang="en-US" dirty="0" smtClean="0"/>
              <a:t>Conclusions</a:t>
            </a:r>
          </a:p>
          <a:p>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International Law 101</a:t>
            </a:r>
          </a:p>
        </p:txBody>
      </p:sp>
      <p:sp>
        <p:nvSpPr>
          <p:cNvPr id="4099" name="Content Placeholder 2"/>
          <p:cNvSpPr>
            <a:spLocks noGrp="1"/>
          </p:cNvSpPr>
          <p:nvPr>
            <p:ph idx="1"/>
          </p:nvPr>
        </p:nvSpPr>
        <p:spPr>
          <a:xfrm>
            <a:off x="304800" y="1089025"/>
            <a:ext cx="8534400" cy="5137150"/>
          </a:xfrm>
        </p:spPr>
        <p:txBody>
          <a:bodyPr/>
          <a:lstStyle/>
          <a:p>
            <a:pPr lvl="1"/>
            <a:r>
              <a:rPr lang="en-US" smtClean="0"/>
              <a:t>Treaties</a:t>
            </a:r>
          </a:p>
          <a:p>
            <a:pPr lvl="2"/>
            <a:r>
              <a:rPr lang="en-US" smtClean="0"/>
              <a:t>Legally binding </a:t>
            </a:r>
          </a:p>
          <a:p>
            <a:pPr lvl="2"/>
            <a:r>
              <a:rPr lang="en-US" smtClean="0"/>
              <a:t>Consent to be bound</a:t>
            </a:r>
          </a:p>
          <a:p>
            <a:pPr lvl="1"/>
            <a:r>
              <a:rPr lang="en-US" smtClean="0"/>
              <a:t>Customary International Law</a:t>
            </a:r>
          </a:p>
          <a:p>
            <a:pPr lvl="2"/>
            <a:r>
              <a:rPr lang="en-US" smtClean="0"/>
              <a:t>2 conditions :Opinio Juris (belief that something is a law);Widespread State Practice</a:t>
            </a:r>
          </a:p>
          <a:p>
            <a:pPr lvl="1"/>
            <a:r>
              <a:rPr lang="en-US" smtClean="0"/>
              <a:t>Soft Law</a:t>
            </a:r>
          </a:p>
          <a:p>
            <a:pPr lvl="2"/>
            <a:r>
              <a:rPr lang="en-US" smtClean="0"/>
              <a:t>Guidelines etc. </a:t>
            </a:r>
          </a:p>
          <a:p>
            <a:pPr lvl="3"/>
            <a:r>
              <a:rPr lang="en-US" smtClean="0"/>
              <a:t>Evidence for Custom</a:t>
            </a:r>
          </a:p>
          <a:p>
            <a:r>
              <a:rPr lang="en-US" smtClean="0"/>
              <a:t>Concept of Enforcement in International law</a:t>
            </a:r>
          </a:p>
          <a:p>
            <a:pPr lvl="1"/>
            <a:r>
              <a:rPr lang="en-US" smtClean="0"/>
              <a:t>Enforcement is not a central part of the international legal regime</a:t>
            </a:r>
          </a:p>
          <a:p>
            <a:pPr lvl="2"/>
            <a:r>
              <a:rPr lang="en-US" smtClean="0"/>
              <a:t>Not because the law is weak but because the concept doesn’t really work given the nature of the field</a:t>
            </a:r>
          </a:p>
          <a:p>
            <a:pPr lvl="2"/>
            <a:r>
              <a:rPr lang="en-US" smtClean="0"/>
              <a:t>Less conventional ‘sticks’</a:t>
            </a:r>
          </a:p>
          <a:p>
            <a:pPr lvl="2"/>
            <a:endParaRPr lang="en-US" smtClean="0"/>
          </a:p>
          <a:p>
            <a:pPr lvl="1"/>
            <a:endParaRPr lang="en-US" smtClean="0"/>
          </a:p>
          <a:p>
            <a:pPr lvl="1"/>
            <a:endParaRPr lang="en-US" smtClean="0"/>
          </a:p>
        </p:txBody>
      </p:sp>
      <p:sp>
        <p:nvSpPr>
          <p:cNvPr id="4100" name="Slide Number Placeholder 3"/>
          <p:cNvSpPr>
            <a:spLocks noGrp="1"/>
          </p:cNvSpPr>
          <p:nvPr>
            <p:ph type="sldNum" sz="quarter" idx="4294967295"/>
          </p:nvPr>
        </p:nvSpPr>
        <p:spPr bwMode="auto">
          <a:xfrm>
            <a:off x="8299450" y="6491288"/>
            <a:ext cx="533400" cy="288925"/>
          </a:xfrm>
          <a:prstGeom prst="rect">
            <a:avLst/>
          </a:prstGeom>
          <a:noFill/>
          <a:ln>
            <a:miter lim="800000"/>
            <a:headEnd/>
            <a:tailEnd/>
          </a:ln>
        </p:spPr>
        <p:txBody>
          <a:bodyPr/>
          <a:lstStyle/>
          <a:p>
            <a:fld id="{1461F0AB-D5D5-4004-A0F3-60EE6011D029}" type="slidenum">
              <a:rPr lang="en-US"/>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Foundations</a:t>
            </a:r>
            <a:endParaRPr lang="en-GB" smtClean="0"/>
          </a:p>
        </p:txBody>
      </p:sp>
      <p:sp>
        <p:nvSpPr>
          <p:cNvPr id="5123" name="Content Placeholder 2"/>
          <p:cNvSpPr>
            <a:spLocks noGrp="1"/>
          </p:cNvSpPr>
          <p:nvPr>
            <p:ph idx="1"/>
          </p:nvPr>
        </p:nvSpPr>
        <p:spPr>
          <a:xfrm>
            <a:off x="304800" y="1089025"/>
            <a:ext cx="8534400" cy="5137150"/>
          </a:xfrm>
        </p:spPr>
        <p:txBody>
          <a:bodyPr/>
          <a:lstStyle/>
          <a:p>
            <a:pPr lvl="2">
              <a:buFont typeface="Arial" charset="0"/>
              <a:buNone/>
            </a:pPr>
            <a:endParaRPr lang="en-US" dirty="0" smtClean="0"/>
          </a:p>
          <a:p>
            <a:pPr lvl="1"/>
            <a:r>
              <a:rPr lang="en-US" dirty="0" smtClean="0"/>
              <a:t>No concept of war in space</a:t>
            </a:r>
          </a:p>
          <a:p>
            <a:pPr lvl="2"/>
            <a:r>
              <a:rPr lang="en-US" dirty="0" smtClean="0"/>
              <a:t>no treaties establishing specific jus in </a:t>
            </a:r>
            <a:r>
              <a:rPr lang="en-US" dirty="0" err="1" smtClean="0"/>
              <a:t>bello</a:t>
            </a:r>
            <a:r>
              <a:rPr lang="en-US" dirty="0" smtClean="0"/>
              <a:t> principles for space combat</a:t>
            </a:r>
          </a:p>
          <a:p>
            <a:pPr lvl="2">
              <a:buNone/>
            </a:pPr>
            <a:endParaRPr lang="en-GB" dirty="0" smtClean="0"/>
          </a:p>
          <a:p>
            <a:pPr lvl="1"/>
            <a:r>
              <a:rPr lang="en-US" dirty="0" smtClean="0"/>
              <a:t>No specific ‘territorial’ limitation to the application of the jus in </a:t>
            </a:r>
            <a:r>
              <a:rPr lang="en-US" dirty="0" err="1" smtClean="0"/>
              <a:t>bello</a:t>
            </a:r>
            <a:r>
              <a:rPr lang="en-US" dirty="0" smtClean="0"/>
              <a:t> principles.</a:t>
            </a:r>
          </a:p>
          <a:p>
            <a:pPr lvl="2"/>
            <a:r>
              <a:rPr lang="en-US" dirty="0" smtClean="0"/>
              <a:t> The laws and customs of war apply both to the area where the hostilities actually take place, as well as the broader areas that are in some way affected by the hostilities</a:t>
            </a:r>
          </a:p>
          <a:p>
            <a:pPr lvl="2">
              <a:buNone/>
            </a:pPr>
            <a:endParaRPr lang="en-US" dirty="0" smtClean="0"/>
          </a:p>
          <a:p>
            <a:pPr lvl="1"/>
            <a:r>
              <a:rPr lang="en-US" dirty="0" smtClean="0"/>
              <a:t>Space is militarized, is it </a:t>
            </a:r>
            <a:r>
              <a:rPr lang="en-US" dirty="0" err="1" smtClean="0"/>
              <a:t>weaponised</a:t>
            </a:r>
            <a:r>
              <a:rPr lang="en-US" dirty="0" smtClean="0"/>
              <a:t>?</a:t>
            </a:r>
          </a:p>
          <a:p>
            <a:pPr>
              <a:buFont typeface="Arial" charset="0"/>
              <a:buNone/>
            </a:pPr>
            <a:r>
              <a:rPr lang="en-US" dirty="0" smtClean="0"/>
              <a:t>	</a:t>
            </a:r>
            <a:endParaRPr lang="en-GB"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Jus ad Bellum</a:t>
            </a:r>
            <a:endParaRPr lang="en-GB" smtClean="0"/>
          </a:p>
        </p:txBody>
      </p:sp>
      <p:sp>
        <p:nvSpPr>
          <p:cNvPr id="6147" name="Content Placeholder 2"/>
          <p:cNvSpPr>
            <a:spLocks noGrp="1"/>
          </p:cNvSpPr>
          <p:nvPr>
            <p:ph idx="1"/>
          </p:nvPr>
        </p:nvSpPr>
        <p:spPr>
          <a:xfrm>
            <a:off x="304800" y="1089025"/>
            <a:ext cx="8534400" cy="5137150"/>
          </a:xfrm>
        </p:spPr>
        <p:txBody>
          <a:bodyPr/>
          <a:lstStyle/>
          <a:p>
            <a:r>
              <a:rPr lang="en-US" dirty="0" smtClean="0"/>
              <a:t>Jus ad bellum – transition from peace to war</a:t>
            </a:r>
            <a:endParaRPr lang="en-GB" dirty="0" smtClean="0"/>
          </a:p>
          <a:p>
            <a:pPr lvl="1"/>
            <a:r>
              <a:rPr lang="en-US" dirty="0" smtClean="0"/>
              <a:t>UNC Art. 2(4) (refrain from threat or use of force), 51 (recognizing inherent right of self-defense – individual or collective</a:t>
            </a:r>
            <a:endParaRPr lang="en-GB" dirty="0" smtClean="0"/>
          </a:p>
          <a:p>
            <a:pPr lvl="1"/>
            <a:r>
              <a:rPr lang="en-US" dirty="0" smtClean="0"/>
              <a:t>Questions that arise</a:t>
            </a:r>
            <a:endParaRPr lang="en-GB" dirty="0" smtClean="0"/>
          </a:p>
          <a:p>
            <a:pPr lvl="2"/>
            <a:r>
              <a:rPr lang="en-US" dirty="0" smtClean="0"/>
              <a:t>What is use of force?</a:t>
            </a:r>
            <a:endParaRPr lang="en-GB" dirty="0" smtClean="0"/>
          </a:p>
          <a:p>
            <a:pPr lvl="3"/>
            <a:r>
              <a:rPr lang="en-US" dirty="0" smtClean="0"/>
              <a:t>Note UNC Art. 42 and 51 – exceptions</a:t>
            </a:r>
            <a:endParaRPr lang="en-GB" dirty="0" smtClean="0"/>
          </a:p>
          <a:p>
            <a:pPr lvl="3"/>
            <a:r>
              <a:rPr lang="en-US" dirty="0" smtClean="0"/>
              <a:t>nuclear weapons advisory opinion </a:t>
            </a:r>
            <a:r>
              <a:rPr lang="en-US" dirty="0" smtClean="0">
                <a:sym typeface="Wingdings" pitchFamily="2" charset="2"/>
              </a:rPr>
              <a:t></a:t>
            </a:r>
            <a:r>
              <a:rPr lang="en-US" dirty="0" smtClean="0"/>
              <a:t> use of force = use of weapons </a:t>
            </a:r>
            <a:endParaRPr lang="en-GB" dirty="0" smtClean="0"/>
          </a:p>
          <a:p>
            <a:pPr lvl="2"/>
            <a:r>
              <a:rPr lang="en-US" dirty="0" smtClean="0"/>
              <a:t>What is territorial integrity?</a:t>
            </a:r>
            <a:endParaRPr lang="en-GB" dirty="0" smtClean="0"/>
          </a:p>
          <a:p>
            <a:pPr lvl="3"/>
            <a:r>
              <a:rPr lang="en-US" dirty="0" smtClean="0"/>
              <a:t>Oil Platforms Case – is court interpreting armed attack as having to be against the territory?</a:t>
            </a:r>
            <a:endParaRPr lang="en-GB" dirty="0" smtClean="0"/>
          </a:p>
          <a:p>
            <a:pPr lvl="4"/>
            <a:r>
              <a:rPr lang="en-US" dirty="0" smtClean="0"/>
              <a:t>If so, problem in space as space objects are technically outside the territory of any State</a:t>
            </a:r>
            <a:endParaRPr lang="en-GB" dirty="0" smtClean="0"/>
          </a:p>
          <a:p>
            <a:pPr>
              <a:buFont typeface="Arial" charset="0"/>
              <a:buNone/>
            </a:pPr>
            <a:endParaRPr lang="en-GB"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Jus in Bello</a:t>
            </a:r>
            <a:endParaRPr lang="en-GB" smtClean="0"/>
          </a:p>
        </p:txBody>
      </p:sp>
      <p:sp>
        <p:nvSpPr>
          <p:cNvPr id="7171" name="Content Placeholder 2"/>
          <p:cNvSpPr>
            <a:spLocks noGrp="1"/>
          </p:cNvSpPr>
          <p:nvPr>
            <p:ph idx="1"/>
          </p:nvPr>
        </p:nvSpPr>
        <p:spPr>
          <a:xfrm>
            <a:off x="304800" y="1089025"/>
            <a:ext cx="8534400" cy="5137150"/>
          </a:xfrm>
        </p:spPr>
        <p:txBody>
          <a:bodyPr/>
          <a:lstStyle/>
          <a:p>
            <a:r>
              <a:rPr lang="en-US" smtClean="0"/>
              <a:t>Jus in bello</a:t>
            </a:r>
          </a:p>
          <a:p>
            <a:pPr>
              <a:buFont typeface="Arial" charset="0"/>
              <a:buNone/>
            </a:pPr>
            <a:endParaRPr lang="en-GB" smtClean="0"/>
          </a:p>
          <a:p>
            <a:pPr lvl="1"/>
            <a:r>
              <a:rPr lang="en-US" smtClean="0"/>
              <a:t>Law of armed conflict, international humanitarian law</a:t>
            </a:r>
          </a:p>
          <a:p>
            <a:pPr lvl="1">
              <a:buFont typeface="Arial" charset="0"/>
              <a:buNone/>
            </a:pPr>
            <a:endParaRPr lang="en-GB" smtClean="0"/>
          </a:p>
          <a:p>
            <a:pPr lvl="1"/>
            <a:r>
              <a:rPr lang="en-US" smtClean="0"/>
              <a:t>Human rights tied to jus in bello through ICJ cases</a:t>
            </a:r>
            <a:endParaRPr lang="en-GB" smtClean="0"/>
          </a:p>
          <a:p>
            <a:pPr lvl="2"/>
            <a:r>
              <a:rPr lang="en-US" smtClean="0"/>
              <a:t>1996 advisory opinion on use of nuclear weapons</a:t>
            </a:r>
            <a:endParaRPr lang="en-GB" smtClean="0"/>
          </a:p>
          <a:p>
            <a:pPr lvl="3"/>
            <a:r>
              <a:rPr lang="en-US" smtClean="0"/>
              <a:t>Noting that the threat or use of a nuclear weapon should comply with the requirements of international law relating to armed conflict, particularly the principles of international humanitarian law</a:t>
            </a:r>
            <a:endParaRPr lang="en-GB" smtClean="0"/>
          </a:p>
          <a:p>
            <a:endParaRPr lang="en-GB"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Key IHL Principles</a:t>
            </a:r>
          </a:p>
        </p:txBody>
      </p:sp>
      <p:sp>
        <p:nvSpPr>
          <p:cNvPr id="8195" name="Content Placeholder 2"/>
          <p:cNvSpPr>
            <a:spLocks noGrp="1"/>
          </p:cNvSpPr>
          <p:nvPr>
            <p:ph idx="1"/>
          </p:nvPr>
        </p:nvSpPr>
        <p:spPr>
          <a:xfrm>
            <a:off x="304800" y="1089025"/>
            <a:ext cx="8534400" cy="5137150"/>
          </a:xfrm>
        </p:spPr>
        <p:txBody>
          <a:bodyPr/>
          <a:lstStyle/>
          <a:p>
            <a:pPr lvl="1">
              <a:buFont typeface="Arial" charset="0"/>
              <a:buNone/>
            </a:pPr>
            <a:r>
              <a:rPr lang="en-US" smtClean="0"/>
              <a:t>Generally five principles</a:t>
            </a:r>
          </a:p>
          <a:p>
            <a:pPr lvl="1">
              <a:buFont typeface="Arial" charset="0"/>
              <a:buNone/>
            </a:pPr>
            <a:endParaRPr lang="en-GB" smtClean="0"/>
          </a:p>
          <a:p>
            <a:pPr lvl="2"/>
            <a:r>
              <a:rPr lang="en-US" smtClean="0"/>
              <a:t>Necessity – only military objective targeted</a:t>
            </a:r>
          </a:p>
          <a:p>
            <a:pPr lvl="2"/>
            <a:endParaRPr lang="en-GB" smtClean="0"/>
          </a:p>
          <a:p>
            <a:pPr lvl="2"/>
            <a:r>
              <a:rPr lang="en-US" smtClean="0"/>
              <a:t>Distinction – combatants and non-combatants, those things protected and those that are not</a:t>
            </a:r>
          </a:p>
          <a:p>
            <a:pPr lvl="2"/>
            <a:endParaRPr lang="en-GB" smtClean="0"/>
          </a:p>
          <a:p>
            <a:pPr lvl="2"/>
            <a:r>
              <a:rPr lang="en-US" smtClean="0"/>
              <a:t>Proportionality – subset of distinction – incidental and collateral damage, the effective military contribution, is not grossly disproportionate to the civilian casualty</a:t>
            </a:r>
          </a:p>
          <a:p>
            <a:pPr lvl="2"/>
            <a:endParaRPr lang="en-GB" smtClean="0"/>
          </a:p>
          <a:p>
            <a:pPr lvl="2"/>
            <a:r>
              <a:rPr lang="en-US" smtClean="0"/>
              <a:t>Humanity – does this apply in the indirect form?</a:t>
            </a:r>
          </a:p>
          <a:p>
            <a:pPr lvl="2"/>
            <a:endParaRPr lang="en-US" smtClean="0"/>
          </a:p>
          <a:p>
            <a:pPr lvl="2"/>
            <a:r>
              <a:rPr lang="en-US" smtClean="0"/>
              <a:t>Chivalry -  no perfidious action leading to a reliance on IHL.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Principles in Relations to Space</a:t>
            </a:r>
            <a:endParaRPr lang="en-GB" smtClean="0"/>
          </a:p>
        </p:txBody>
      </p:sp>
      <p:sp>
        <p:nvSpPr>
          <p:cNvPr id="9219" name="Content Placeholder 2"/>
          <p:cNvSpPr>
            <a:spLocks noGrp="1"/>
          </p:cNvSpPr>
          <p:nvPr>
            <p:ph idx="1"/>
          </p:nvPr>
        </p:nvSpPr>
        <p:spPr>
          <a:xfrm>
            <a:off x="304800" y="1089025"/>
            <a:ext cx="8534400" cy="5137150"/>
          </a:xfrm>
        </p:spPr>
        <p:txBody>
          <a:bodyPr/>
          <a:lstStyle/>
          <a:p>
            <a:pPr lvl="1">
              <a:buFont typeface="Arial" charset="0"/>
              <a:buNone/>
            </a:pPr>
            <a:endParaRPr lang="en-GB" dirty="0" smtClean="0"/>
          </a:p>
          <a:p>
            <a:pPr lvl="2"/>
            <a:r>
              <a:rPr lang="en-US" dirty="0" smtClean="0"/>
              <a:t>Necessity </a:t>
            </a:r>
          </a:p>
          <a:p>
            <a:pPr lvl="3"/>
            <a:r>
              <a:rPr lang="en-US" dirty="0" smtClean="0"/>
              <a:t>Earth and ground concerns</a:t>
            </a:r>
          </a:p>
          <a:p>
            <a:pPr lvl="4"/>
            <a:r>
              <a:rPr lang="en-US" dirty="0" smtClean="0"/>
              <a:t>How to balance the military worth of Earth vs. space</a:t>
            </a:r>
            <a:endParaRPr lang="en-GB" dirty="0" smtClean="0"/>
          </a:p>
          <a:p>
            <a:pPr lvl="2"/>
            <a:r>
              <a:rPr lang="en-US" dirty="0" smtClean="0"/>
              <a:t>Distinction </a:t>
            </a:r>
          </a:p>
          <a:p>
            <a:pPr lvl="4"/>
            <a:r>
              <a:rPr lang="en-US" dirty="0" smtClean="0"/>
              <a:t>Is this also relevant to space assets given the limited number of humans is space?</a:t>
            </a:r>
            <a:endParaRPr lang="en-GB" dirty="0" smtClean="0"/>
          </a:p>
          <a:p>
            <a:pPr lvl="2"/>
            <a:r>
              <a:rPr lang="en-US" dirty="0" smtClean="0"/>
              <a:t>Proportionality </a:t>
            </a:r>
          </a:p>
          <a:p>
            <a:pPr lvl="3"/>
            <a:r>
              <a:rPr lang="en-US" dirty="0" smtClean="0"/>
              <a:t>Can we quantify the value and magnitude of the role of space resources in human activity?</a:t>
            </a:r>
            <a:endParaRPr lang="en-GB" dirty="0" smtClean="0"/>
          </a:p>
          <a:p>
            <a:pPr lvl="2"/>
            <a:r>
              <a:rPr lang="en-US" dirty="0" smtClean="0"/>
              <a:t>Humanity – requires dignity of human beings</a:t>
            </a:r>
          </a:p>
          <a:p>
            <a:pPr lvl="3"/>
            <a:r>
              <a:rPr lang="en-US" dirty="0" smtClean="0"/>
              <a:t>Relevant indirectly?</a:t>
            </a:r>
            <a:endParaRPr lang="en-GB" dirty="0" smtClean="0"/>
          </a:p>
          <a:p>
            <a:pPr lvl="2"/>
            <a:r>
              <a:rPr lang="en-US" dirty="0" smtClean="0"/>
              <a:t>Chivalry  - is it relevant to the space environment?</a:t>
            </a:r>
          </a:p>
          <a:p>
            <a:pPr lvl="3"/>
            <a:r>
              <a:rPr lang="en-US" dirty="0" smtClean="0"/>
              <a:t>SSA?</a:t>
            </a:r>
            <a:endParaRPr lang="en-GB"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Key impact break-down</a:t>
            </a:r>
            <a:endParaRPr lang="en-GB" smtClean="0"/>
          </a:p>
        </p:txBody>
      </p:sp>
      <p:sp>
        <p:nvSpPr>
          <p:cNvPr id="10243" name="Content Placeholder 2"/>
          <p:cNvSpPr>
            <a:spLocks noGrp="1"/>
          </p:cNvSpPr>
          <p:nvPr>
            <p:ph idx="1"/>
          </p:nvPr>
        </p:nvSpPr>
        <p:spPr>
          <a:xfrm>
            <a:off x="304800" y="1089025"/>
            <a:ext cx="8534400" cy="5137150"/>
          </a:xfrm>
        </p:spPr>
        <p:txBody>
          <a:bodyPr/>
          <a:lstStyle/>
          <a:p>
            <a:endParaRPr lang="en-US" smtClean="0"/>
          </a:p>
          <a:p>
            <a:r>
              <a:rPr lang="en-US" smtClean="0"/>
              <a:t>The impact to the space environment</a:t>
            </a:r>
          </a:p>
          <a:p>
            <a:pPr lvl="1"/>
            <a:r>
              <a:rPr lang="en-US" smtClean="0"/>
              <a:t>E.g. space debris</a:t>
            </a:r>
          </a:p>
          <a:p>
            <a:pPr lvl="1">
              <a:buFont typeface="Arial" charset="0"/>
              <a:buNone/>
            </a:pPr>
            <a:endParaRPr lang="en-US" smtClean="0"/>
          </a:p>
          <a:p>
            <a:r>
              <a:rPr lang="en-US" smtClean="0"/>
              <a:t>The impact of the loss of space resources on Earth based population</a:t>
            </a:r>
          </a:p>
          <a:p>
            <a:pPr lvl="1"/>
            <a:r>
              <a:rPr lang="en-US" smtClean="0"/>
              <a:t>Not only direct but indirect effects central to understanding potential space conflict</a:t>
            </a:r>
          </a:p>
          <a:p>
            <a:pPr lvl="1"/>
            <a:endParaRPr lang="en-GB"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wf">
  <a:themeElements>
    <a:clrScheme name="SWF">
      <a:dk1>
        <a:sysClr val="windowText" lastClr="000000"/>
      </a:dk1>
      <a:lt1>
        <a:sysClr val="window" lastClr="FFFFFF"/>
      </a:lt1>
      <a:dk2>
        <a:srgbClr val="002A42"/>
      </a:dk2>
      <a:lt2>
        <a:srgbClr val="DFE5DF"/>
      </a:lt2>
      <a:accent1>
        <a:srgbClr val="4F81BD"/>
      </a:accent1>
      <a:accent2>
        <a:srgbClr val="C0504D"/>
      </a:accent2>
      <a:accent3>
        <a:srgbClr val="819782"/>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swf</Template>
  <TotalTime>319</TotalTime>
  <Words>686</Words>
  <Application>Microsoft Office PowerPoint</Application>
  <PresentationFormat>On-screen Show (4:3)</PresentationFormat>
  <Paragraphs>117</Paragraphs>
  <Slides>12</Slides>
  <Notes>5</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swf</vt:lpstr>
      <vt:lpstr>Is Current International Humanitarian Law Sufficient to Regulate a Potential Conflict in Outer Space? </vt:lpstr>
      <vt:lpstr>Overview</vt:lpstr>
      <vt:lpstr>International Law 101</vt:lpstr>
      <vt:lpstr>Foundations</vt:lpstr>
      <vt:lpstr>Jus ad Bellum</vt:lpstr>
      <vt:lpstr>Jus in Bello</vt:lpstr>
      <vt:lpstr>Key IHL Principles</vt:lpstr>
      <vt:lpstr>Principles in Relations to Space</vt:lpstr>
      <vt:lpstr>Key impact break-down</vt:lpstr>
      <vt:lpstr>Conclusions</vt:lpstr>
      <vt:lpstr>Recommendations for Further Work</vt:lpstr>
      <vt:lpstr>Many Thanks bbw@swfound.org</vt:lpstr>
    </vt:vector>
  </TitlesOfParts>
  <Company>Secure World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Humanitarian Law: Is It Sufficient for Space Environment? </dc:title>
  <dc:creator>Administrator</dc:creator>
  <cp:lastModifiedBy>Administrator</cp:lastModifiedBy>
  <cp:revision>5</cp:revision>
  <dcterms:created xsi:type="dcterms:W3CDTF">2009-06-10T19:27:24Z</dcterms:created>
  <dcterms:modified xsi:type="dcterms:W3CDTF">2009-11-05T04:49:10Z</dcterms:modified>
</cp:coreProperties>
</file>